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86" r:id="rId2"/>
    <p:sldId id="283" r:id="rId3"/>
    <p:sldId id="284" r:id="rId4"/>
    <p:sldId id="306" r:id="rId5"/>
    <p:sldId id="287" r:id="rId6"/>
    <p:sldId id="288" r:id="rId7"/>
    <p:sldId id="289" r:id="rId8"/>
    <p:sldId id="290" r:id="rId9"/>
    <p:sldId id="291" r:id="rId10"/>
    <p:sldId id="292" r:id="rId11"/>
    <p:sldId id="295" r:id="rId12"/>
    <p:sldId id="259" r:id="rId13"/>
    <p:sldId id="293" r:id="rId14"/>
    <p:sldId id="296" r:id="rId15"/>
    <p:sldId id="294" r:id="rId16"/>
    <p:sldId id="297" r:id="rId17"/>
    <p:sldId id="303" r:id="rId18"/>
    <p:sldId id="313" r:id="rId19"/>
    <p:sldId id="307" r:id="rId20"/>
    <p:sldId id="298" r:id="rId21"/>
    <p:sldId id="299" r:id="rId22"/>
    <p:sldId id="300" r:id="rId23"/>
    <p:sldId id="301" r:id="rId24"/>
    <p:sldId id="305" r:id="rId25"/>
    <p:sldId id="304" r:id="rId26"/>
    <p:sldId id="308" r:id="rId27"/>
    <p:sldId id="309" r:id="rId28"/>
    <p:sldId id="310" r:id="rId29"/>
    <p:sldId id="311" r:id="rId30"/>
    <p:sldId id="314" r:id="rId31"/>
    <p:sldId id="316" r:id="rId32"/>
    <p:sldId id="317" r:id="rId33"/>
    <p:sldId id="318" r:id="rId34"/>
    <p:sldId id="319" r:id="rId35"/>
    <p:sldId id="322" r:id="rId36"/>
    <p:sldId id="320" r:id="rId37"/>
    <p:sldId id="321" r:id="rId38"/>
    <p:sldId id="326" r:id="rId39"/>
    <p:sldId id="324" r:id="rId40"/>
    <p:sldId id="325" r:id="rId41"/>
    <p:sldId id="327" r:id="rId42"/>
    <p:sldId id="335" r:id="rId43"/>
    <p:sldId id="328" r:id="rId44"/>
    <p:sldId id="329" r:id="rId45"/>
    <p:sldId id="330" r:id="rId46"/>
    <p:sldId id="331" r:id="rId47"/>
    <p:sldId id="336" r:id="rId48"/>
    <p:sldId id="333" r:id="rId49"/>
    <p:sldId id="334" r:id="rId50"/>
    <p:sldId id="337" r:id="rId51"/>
    <p:sldId id="338" r:id="rId52"/>
    <p:sldId id="280" r:id="rId53"/>
    <p:sldId id="264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최성민" initials="최" lastIdx="1" clrIdx="0">
    <p:extLst>
      <p:ext uri="{19B8F6BF-5375-455C-9EA6-DF929625EA0E}">
        <p15:presenceInfo xmlns:p15="http://schemas.microsoft.com/office/powerpoint/2012/main" userId="S::smchoi0603@o365.yonsei.ac.kr::766647d2-f380-43cb-846c-8b15a762064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A295"/>
    <a:srgbClr val="C8BDB4"/>
    <a:srgbClr val="9299A2"/>
    <a:srgbClr val="AA7E47"/>
    <a:srgbClr val="0E6F50"/>
    <a:srgbClr val="7F766A"/>
    <a:srgbClr val="DDAC73"/>
    <a:srgbClr val="CFA979"/>
    <a:srgbClr val="5D7F60"/>
    <a:srgbClr val="AFC6A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67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198" y="10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홍콩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130933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0E-4AEA-9231-3E63DCB3C4C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인도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113218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0E-4AEA-9231-3E63DCB3C4C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러시아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18746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90E-4AEA-9231-3E63DCB3C4C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대만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2305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90E-4AEA-9231-3E63DCB3C4C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싱가포르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90E-4AEA-9231-3E63DCB3C4CA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필리핀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Sheet1!$G$2</c:f>
              <c:numCache>
                <c:formatCode>General</c:formatCode>
                <c:ptCount val="1"/>
                <c:pt idx="0">
                  <c:v>713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90E-4AEA-9231-3E63DCB3C4CA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호주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Sheet1!$H$2</c:f>
              <c:numCache>
                <c:formatCode>General</c:formatCode>
                <c:ptCount val="1"/>
                <c:pt idx="0">
                  <c:v>527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290E-4AEA-9231-3E63DCB3C4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60452448"/>
        <c:axId val="1160470336"/>
      </c:barChart>
      <c:catAx>
        <c:axId val="11604524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60470336"/>
        <c:crosses val="autoZero"/>
        <c:auto val="1"/>
        <c:lblAlgn val="ctr"/>
        <c:lblOffset val="100"/>
        <c:noMultiLvlLbl val="0"/>
      </c:catAx>
      <c:valAx>
        <c:axId val="116047033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60452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9A7-47A1-9C2F-FD9FD561193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9A7-47A1-9C2F-FD9FD561193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9A7-47A1-9C2F-FD9FD561193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9A7-47A1-9C2F-FD9FD561193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9A7-47A1-9C2F-FD9FD5611930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9A7-47A1-9C2F-FD9FD5611930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99A7-47A1-9C2F-FD9FD561193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Sheet1!$A$2:$A$8</c:f>
              <c:strCache>
                <c:ptCount val="7"/>
                <c:pt idx="0">
                  <c:v>홍콩</c:v>
                </c:pt>
                <c:pt idx="1">
                  <c:v>인도</c:v>
                </c:pt>
                <c:pt idx="2">
                  <c:v>러시아</c:v>
                </c:pt>
                <c:pt idx="3">
                  <c:v>대만</c:v>
                </c:pt>
                <c:pt idx="4">
                  <c:v>싱가포르</c:v>
                </c:pt>
                <c:pt idx="5">
                  <c:v>필리핀</c:v>
                </c:pt>
                <c:pt idx="6">
                  <c:v>호주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130933</c:v>
                </c:pt>
                <c:pt idx="1">
                  <c:v>113218</c:v>
                </c:pt>
                <c:pt idx="2">
                  <c:v>18746</c:v>
                </c:pt>
                <c:pt idx="3">
                  <c:v>2305</c:v>
                </c:pt>
                <c:pt idx="4">
                  <c:v>1005</c:v>
                </c:pt>
                <c:pt idx="5">
                  <c:v>713</c:v>
                </c:pt>
                <c:pt idx="6">
                  <c:v>527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A9-4E02-9FD8-9D958216DA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789F6E0-BDB8-4DA5-BC9A-4333E53852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1D56004-992D-44E8-97EB-8D9CDF7EF6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F8523D-909C-47AB-9634-7FC58FD474BA}" type="datetimeFigureOut">
              <a:rPr lang="ko-KR" altLang="en-US" smtClean="0"/>
              <a:t>2021-07-02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7BF8494-FEC6-4BED-A6EA-643827F5A7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D06743-7C2B-4874-98A5-5AECE0BF5A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14242-139C-46E7-AAD1-FF83B24EF1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4186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6DEA9-3F93-4CDE-8E05-6171DE86F405}" type="datetimeFigureOut">
              <a:rPr lang="ko-KR" altLang="en-US" smtClean="0"/>
              <a:t>2021-07-02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D1A5E-6AB1-4029-8980-76B00C7A3D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760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3829E-2859-4224-A0B5-085D70CEA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3265E6-25F8-4F49-AC0D-03866C1DC1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04D5AD-ED2A-46E9-A7B4-761561795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2021-07-02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150800-6328-4669-A8F4-F91F77460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59BD0A-6D8A-4DF6-8213-48340DE81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193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21ACA2-3FA8-4F40-9B3A-52667CFA7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D6A3F1F-83F6-43E0-BC07-01109124E9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0C47B4-185B-4BEE-93BE-52CCD4B9C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F4E0AC-1868-4939-B5C6-6FD0339C2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2021-07-02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AE7210-8A35-4F52-9933-E90804DBC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B970B6-C6B9-4188-8D0B-855198866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338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DA1E6-89B3-434A-9B73-3AF648C07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514593-9ABA-4BD9-BA7F-386DEF5EB0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D6B85F-BBE6-4742-80E3-AC037DC28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2021-07-02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71DE5B-3EB8-4337-AAA6-5463B5F0F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8DBB32-DD1F-42F8-A08D-C8C29D6CF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639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2B17CA-A983-44CD-A23B-012CE9AB9E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D316B2-C7B5-4633-AF65-607017EE7F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93CB2F-DE1D-439B-B682-BFEA5C33E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2021-07-02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243D51-FF52-443D-85EB-9A47681DF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2EB0C8-4B27-4E8C-8AFA-B0435B720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293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F9FA8-4321-49A6-9E03-124DABA92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36807-5B65-45E3-A4AB-10A263271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29E124-08E3-457A-92EA-D70E23C44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2021-07-02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DEFE0B-E1A9-4D31-B474-8CC91A61D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081333-BA7D-4DE3-96EE-939D770CD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339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7FF359-E20F-40AF-9531-D68582F9F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E323C0-5006-4605-BACF-7C1F123D4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CB5CD2-08D1-45B0-8B77-E5304556B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2021-07-02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F731C0-F3DA-460B-99F2-B52BC2143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F0B547-F80D-40E8-90A0-9E6AA0AF1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845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D55D9-EE33-4FCF-B7BC-17F26BF7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06BCD5-2A81-4F15-A688-358E477746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CBBD11-5735-4C10-9EC1-36BF76E4B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7EA9ED-E971-4C52-A55B-D2433CA7F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2021-07-02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CD60DF-B191-4C86-A7B2-C74DE0EE3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C42C79-D36E-40EE-AD8F-FD09C3529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747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5F223B-39AF-4324-B90A-6497F9A8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C34377-EA20-4199-B53F-48EC67B3E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601BA6-4BF0-4225-8969-A37115065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273E2E-C398-4A55-B334-7ECEAFFA8F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51E51A-AD6F-457D-85A5-D8E1ECBE02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C09A09C-2075-429D-BC24-9EE616675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2021-07-02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6956F6C-9591-420D-A65D-90F56523C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4ACDB7D-B817-40BE-9C5C-37706157E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377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8E2A3B-7FC0-4392-8101-CA53C71F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874C72-0354-4AB6-A686-535783838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2021-07-02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8C29F0A-326D-41F6-BEE1-B69531D60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AEC77A-DCD9-4A83-936D-F3F3716D2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490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5CB2AB-AFF7-4578-AD4A-18A91400F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2021-07-02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22425C1-A6AC-4A55-B25B-3A8AE0551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B4974F-C05D-4B17-A941-8E4700FF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805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5CB2AB-AFF7-4578-AD4A-18A91400F9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6356349"/>
            <a:ext cx="1070344" cy="365125"/>
          </a:xfrm>
        </p:spPr>
        <p:txBody>
          <a:bodyPr/>
          <a:lstStyle/>
          <a:p>
            <a:fld id="{677C8CFA-8953-43DD-A9E8-8DF74864F225}" type="datetimeFigureOut">
              <a:rPr lang="ko-KR" altLang="en-US" smtClean="0"/>
              <a:t>2021-07-02</a:t>
            </a:fld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B4974F-C05D-4B17-A941-8E4700FF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400" y="6356348"/>
            <a:ext cx="1371600" cy="365125"/>
          </a:xfrm>
        </p:spPr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F37824D-A6A6-4A1C-8A94-FDDF51E219F8}"/>
              </a:ext>
            </a:extLst>
          </p:cNvPr>
          <p:cNvCxnSpPr/>
          <p:nvPr userDrawn="1"/>
        </p:nvCxnSpPr>
        <p:spPr>
          <a:xfrm flipH="1">
            <a:off x="1392864" y="6594230"/>
            <a:ext cx="10800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846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B4F178-8292-4CDF-AE9B-0F5138796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08661D-A8B3-4909-8176-3715655C8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BE18D8-34C2-4CC0-9DF2-7EC9F9443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E41059-E0DE-4E46-810B-15123251E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2021-07-02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37FCA6-99C8-4A1A-B62B-9ACE4D271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5BB345-9ACA-4735-83E4-4D55533D9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29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1B5B45-605C-4D00-B081-5CD6D27F1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08C99B-8465-4214-9ACC-5C8667A58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44B7FA-3FEC-4B88-9EFA-B894EC7352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C8CFA-8953-43DD-A9E8-8DF74864F225}" type="datetimeFigureOut">
              <a:rPr lang="ko-KR" altLang="en-US" smtClean="0"/>
              <a:t>2021-07-02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E0B8C-A606-4BB0-8A43-74827E9213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96E926-5E0D-46CB-97D3-3FA540CE4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81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925018-FF83-427A-AE36-95FE648231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4E29E06-1F41-4AB6-B018-CB8170A76D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1F153A-B513-4AC8-9731-28C6B9678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CE6590-5E1C-4FAC-A08F-0F230B24BB67}"/>
              </a:ext>
            </a:extLst>
          </p:cNvPr>
          <p:cNvSpPr txBox="1"/>
          <p:nvPr/>
        </p:nvSpPr>
        <p:spPr>
          <a:xfrm>
            <a:off x="1942566" y="2925068"/>
            <a:ext cx="83215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니즈 분석을 통한 판매전략</a:t>
            </a:r>
          </a:p>
        </p:txBody>
      </p:sp>
      <p:sp>
        <p:nvSpPr>
          <p:cNvPr id="6" name="양쪽 대괄호 5">
            <a:extLst>
              <a:ext uri="{FF2B5EF4-FFF2-40B4-BE49-F238E27FC236}">
                <a16:creationId xmlns:a16="http://schemas.microsoft.com/office/drawing/2014/main" id="{37D84418-3CAA-4E4E-8285-3B9B59B3351F}"/>
              </a:ext>
            </a:extLst>
          </p:cNvPr>
          <p:cNvSpPr/>
          <p:nvPr/>
        </p:nvSpPr>
        <p:spPr>
          <a:xfrm>
            <a:off x="1523999" y="2650317"/>
            <a:ext cx="9144000" cy="1560171"/>
          </a:xfrm>
          <a:prstGeom prst="bracketPair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F392F625-91FE-45DB-9CB1-7E3538A6F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56732" y="6032296"/>
            <a:ext cx="1302398" cy="4949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205324-4048-488B-A154-2CCA4AF96808}"/>
              </a:ext>
            </a:extLst>
          </p:cNvPr>
          <p:cNvSpPr txBox="1"/>
          <p:nvPr/>
        </p:nvSpPr>
        <p:spPr>
          <a:xfrm>
            <a:off x="5195752" y="4372053"/>
            <a:ext cx="1800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인턴 최성민</a:t>
            </a:r>
          </a:p>
        </p:txBody>
      </p:sp>
    </p:spTree>
    <p:extLst>
      <p:ext uri="{BB962C8B-B14F-4D97-AF65-F5344CB8AC3E}">
        <p14:creationId xmlns:p14="http://schemas.microsoft.com/office/powerpoint/2010/main" val="258590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20877"/>
            <a:ext cx="17620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 err="1"/>
              <a:t>니즈란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2F6380C-7DD9-4B20-BBDF-D439476A94B6}"/>
              </a:ext>
            </a:extLst>
          </p:cNvPr>
          <p:cNvSpPr/>
          <p:nvPr/>
        </p:nvSpPr>
        <p:spPr>
          <a:xfrm>
            <a:off x="1574800" y="1638310"/>
            <a:ext cx="10236200" cy="17906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F4BFDA-8FC2-4035-ADD4-3FC8BEE3EE7B}"/>
              </a:ext>
            </a:extLst>
          </p:cNvPr>
          <p:cNvSpPr/>
          <p:nvPr/>
        </p:nvSpPr>
        <p:spPr>
          <a:xfrm>
            <a:off x="1574800" y="4486378"/>
            <a:ext cx="10236200" cy="17906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879600" y="1369237"/>
            <a:ext cx="223520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077981-5227-410B-A2EF-83107FAA768C}"/>
                  </a:ext>
                </a:extLst>
              </p:cNvPr>
              <p:cNvSpPr txBox="1"/>
              <p:nvPr/>
            </p:nvSpPr>
            <p:spPr>
              <a:xfrm>
                <a:off x="1891604" y="1484015"/>
                <a:ext cx="22049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chemeClr val="bg1"/>
                    </a:solidFill>
                    <a:latin typeface="+mj-ea"/>
                    <a:ea typeface="+mj-ea"/>
                  </a:rPr>
                  <a:t>Needs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∋</m:t>
                    </m:r>
                  </m:oMath>
                </a14:m>
                <a:r>
                  <a:rPr lang="en-US" altLang="ko-KR" sz="2400" dirty="0">
                    <a:solidFill>
                      <a:schemeClr val="bg1"/>
                    </a:solidFill>
                    <a:latin typeface="+mj-ea"/>
                    <a:ea typeface="+mj-ea"/>
                  </a:rPr>
                  <a:t> Want</a:t>
                </a:r>
                <a:endParaRPr lang="ko-KR" altLang="en-US" sz="24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077981-5227-410B-A2EF-83107FAA7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604" y="1484015"/>
                <a:ext cx="2204963" cy="461665"/>
              </a:xfrm>
              <a:prstGeom prst="rect">
                <a:avLst/>
              </a:prstGeom>
              <a:blipFill>
                <a:blip r:embed="rId2"/>
                <a:stretch>
                  <a:fillRect l="-3591" t="-10526" r="-3867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AD26722-31E7-48F4-8D56-09FB1C35621B}"/>
              </a:ext>
            </a:extLst>
          </p:cNvPr>
          <p:cNvSpPr txBox="1"/>
          <p:nvPr/>
        </p:nvSpPr>
        <p:spPr>
          <a:xfrm>
            <a:off x="1828800" y="2272223"/>
            <a:ext cx="972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/>
              <a:t>사람에 따라 니즈와 </a:t>
            </a:r>
            <a:r>
              <a:rPr lang="ko-KR" altLang="en-US" b="1" dirty="0" err="1"/>
              <a:t>원트가</a:t>
            </a:r>
            <a:r>
              <a:rPr lang="ko-KR" altLang="en-US" b="1" dirty="0"/>
              <a:t> 다르다</a:t>
            </a:r>
            <a:endParaRPr lang="en-US" altLang="ko-KR" b="1" dirty="0"/>
          </a:p>
          <a:p>
            <a:pPr marL="285750" indent="-285750" algn="just">
              <a:buFontTx/>
              <a:buChar char="-"/>
            </a:pPr>
            <a:r>
              <a:rPr lang="ko-KR" altLang="en-US" dirty="0" err="1"/>
              <a:t>잇다의</a:t>
            </a:r>
            <a:r>
              <a:rPr lang="ko-KR" altLang="en-US" dirty="0"/>
              <a:t> 소비자</a:t>
            </a:r>
            <a:r>
              <a:rPr lang="en-US" altLang="ko-KR" dirty="0"/>
              <a:t>) </a:t>
            </a:r>
            <a:r>
              <a:rPr lang="ko-KR" altLang="en-US" dirty="0"/>
              <a:t>식품 유통업체</a:t>
            </a:r>
            <a:endParaRPr lang="en-US" altLang="ko-KR" dirty="0"/>
          </a:p>
          <a:p>
            <a:pPr marL="285750" indent="-285750" algn="just">
              <a:buFontTx/>
              <a:buChar char="-"/>
            </a:pPr>
            <a:r>
              <a:rPr lang="ko-KR" altLang="en-US" dirty="0"/>
              <a:t>식품유통업체의 소비자</a:t>
            </a:r>
            <a:r>
              <a:rPr lang="en-US" altLang="ko-KR" dirty="0"/>
              <a:t>) </a:t>
            </a:r>
            <a:r>
              <a:rPr lang="ko-KR" altLang="en-US" dirty="0"/>
              <a:t>점포</a:t>
            </a:r>
            <a:r>
              <a:rPr lang="en-US" altLang="ko-KR" dirty="0"/>
              <a:t>, </a:t>
            </a:r>
            <a:r>
              <a:rPr lang="ko-KR" altLang="en-US" dirty="0"/>
              <a:t>일반 시민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DAE9D27-6EFE-49E9-8638-44418F0EE532}"/>
              </a:ext>
            </a:extLst>
          </p:cNvPr>
          <p:cNvGrpSpPr/>
          <p:nvPr/>
        </p:nvGrpSpPr>
        <p:grpSpPr>
          <a:xfrm>
            <a:off x="5962177" y="3730428"/>
            <a:ext cx="1105215" cy="473492"/>
            <a:chOff x="6019800" y="3698065"/>
            <a:chExt cx="1346200" cy="576734"/>
          </a:xfrm>
          <a:solidFill>
            <a:schemeClr val="accent6"/>
          </a:solidFill>
        </p:grpSpPr>
        <p:sp>
          <p:nvSpPr>
            <p:cNvPr id="14" name="화살표: 갈매기형 수장 13">
              <a:extLst>
                <a:ext uri="{FF2B5EF4-FFF2-40B4-BE49-F238E27FC236}">
                  <a16:creationId xmlns:a16="http://schemas.microsoft.com/office/drawing/2014/main" id="{EBBE2451-D741-4156-8777-7192D895E623}"/>
                </a:ext>
              </a:extLst>
            </p:cNvPr>
            <p:cNvSpPr/>
            <p:nvPr/>
          </p:nvSpPr>
          <p:spPr>
            <a:xfrm rot="5400000">
              <a:off x="6534150" y="3183715"/>
              <a:ext cx="317500" cy="1346200"/>
            </a:xfrm>
            <a:prstGeom prst="chevron">
              <a:avLst>
                <a:gd name="adj" fmla="val 7924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화살표: 갈매기형 수장 17">
              <a:extLst>
                <a:ext uri="{FF2B5EF4-FFF2-40B4-BE49-F238E27FC236}">
                  <a16:creationId xmlns:a16="http://schemas.microsoft.com/office/drawing/2014/main" id="{8FF6E74F-3530-4263-9965-C5D0253F2A3F}"/>
                </a:ext>
              </a:extLst>
            </p:cNvPr>
            <p:cNvSpPr/>
            <p:nvPr/>
          </p:nvSpPr>
          <p:spPr>
            <a:xfrm rot="5400000">
              <a:off x="6534150" y="3442949"/>
              <a:ext cx="317500" cy="1346200"/>
            </a:xfrm>
            <a:prstGeom prst="chevron">
              <a:avLst>
                <a:gd name="adj" fmla="val 7924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906B5E3-1E4A-40A5-9672-46CF7BE4B5DF}"/>
              </a:ext>
            </a:extLst>
          </p:cNvPr>
          <p:cNvSpPr txBox="1"/>
          <p:nvPr/>
        </p:nvSpPr>
        <p:spPr>
          <a:xfrm>
            <a:off x="2200943" y="4912320"/>
            <a:ext cx="86276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latin typeface="+mj-ea"/>
                <a:ea typeface="+mj-ea"/>
              </a:rPr>
              <a:t>1) </a:t>
            </a:r>
            <a:r>
              <a:rPr lang="ko-KR" altLang="en-US" sz="5400" b="1" dirty="0">
                <a:latin typeface="+mj-ea"/>
                <a:ea typeface="+mj-ea"/>
              </a:rPr>
              <a:t>소비자</a:t>
            </a:r>
            <a:r>
              <a:rPr lang="en-US" altLang="ko-KR" sz="5400" b="1" dirty="0">
                <a:latin typeface="+mj-ea"/>
                <a:ea typeface="+mj-ea"/>
              </a:rPr>
              <a:t>, 2) </a:t>
            </a:r>
            <a:r>
              <a:rPr lang="ko-KR" altLang="en-US" sz="5400" b="1" dirty="0">
                <a:latin typeface="+mj-ea"/>
                <a:ea typeface="+mj-ea"/>
              </a:rPr>
              <a:t>식품유통업체</a:t>
            </a:r>
          </a:p>
        </p:txBody>
      </p:sp>
    </p:spTree>
    <p:extLst>
      <p:ext uri="{BB962C8B-B14F-4D97-AF65-F5344CB8AC3E}">
        <p14:creationId xmlns:p14="http://schemas.microsoft.com/office/powerpoint/2010/main" val="1910022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296651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니즈 고리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DB5F4EA-8702-45E5-B880-C69896BB1AE9}"/>
              </a:ext>
            </a:extLst>
          </p:cNvPr>
          <p:cNvGrpSpPr/>
          <p:nvPr/>
        </p:nvGrpSpPr>
        <p:grpSpPr>
          <a:xfrm>
            <a:off x="1286420" y="2002544"/>
            <a:ext cx="9760860" cy="3728404"/>
            <a:chOff x="1473198" y="1739679"/>
            <a:chExt cx="7558569" cy="436648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52416DB-7362-4ED4-9BB9-8311873804F6}"/>
                </a:ext>
              </a:extLst>
            </p:cNvPr>
            <p:cNvSpPr/>
            <p:nvPr/>
          </p:nvSpPr>
          <p:spPr>
            <a:xfrm>
              <a:off x="1473200" y="1739679"/>
              <a:ext cx="2041451" cy="43664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A9E8CA8-5DD5-4C84-A92C-588D171B0416}"/>
                </a:ext>
              </a:extLst>
            </p:cNvPr>
            <p:cNvSpPr/>
            <p:nvPr/>
          </p:nvSpPr>
          <p:spPr>
            <a:xfrm>
              <a:off x="1473200" y="1739679"/>
              <a:ext cx="2041451" cy="65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1B03779-4677-455A-8BCF-0FEADBA99495}"/>
                </a:ext>
              </a:extLst>
            </p:cNvPr>
            <p:cNvSpPr/>
            <p:nvPr/>
          </p:nvSpPr>
          <p:spPr>
            <a:xfrm>
              <a:off x="4231758" y="1739679"/>
              <a:ext cx="2041451" cy="43664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29C5B91-66C4-4F33-B073-83A9D209C65C}"/>
                </a:ext>
              </a:extLst>
            </p:cNvPr>
            <p:cNvSpPr/>
            <p:nvPr/>
          </p:nvSpPr>
          <p:spPr>
            <a:xfrm>
              <a:off x="6990316" y="1739679"/>
              <a:ext cx="2041451" cy="43664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A976B83-4BB5-4320-8F65-7FA8D78F0911}"/>
                </a:ext>
              </a:extLst>
            </p:cNvPr>
            <p:cNvSpPr txBox="1"/>
            <p:nvPr/>
          </p:nvSpPr>
          <p:spPr>
            <a:xfrm>
              <a:off x="3722400" y="3825677"/>
              <a:ext cx="401197" cy="4325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+mn-ea"/>
                </a:rPr>
                <a:t>&gt;&gt;</a:t>
              </a:r>
              <a:endParaRPr lang="ko-KR" altLang="en-US" b="1" dirty="0">
                <a:latin typeface="+mn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F152DC2-CB6A-49DB-BE69-F8E8901AF050}"/>
                </a:ext>
              </a:extLst>
            </p:cNvPr>
            <p:cNvSpPr txBox="1"/>
            <p:nvPr/>
          </p:nvSpPr>
          <p:spPr>
            <a:xfrm>
              <a:off x="6476222" y="3825677"/>
              <a:ext cx="401197" cy="4325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+mn-ea"/>
                </a:rPr>
                <a:t>&gt;&gt;</a:t>
              </a:r>
              <a:endParaRPr lang="ko-KR" altLang="en-US" b="1" dirty="0">
                <a:latin typeface="+mn-e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627BA4B-0A28-46CB-A052-2F392DEF6B5A}"/>
                </a:ext>
              </a:extLst>
            </p:cNvPr>
            <p:cNvSpPr txBox="1"/>
            <p:nvPr/>
          </p:nvSpPr>
          <p:spPr>
            <a:xfrm>
              <a:off x="1473198" y="1860009"/>
              <a:ext cx="2041451" cy="468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</a:rPr>
                <a:t>1. 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소비자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3B310DD-616B-4EDE-B61A-831FD4849016}"/>
                </a:ext>
              </a:extLst>
            </p:cNvPr>
            <p:cNvSpPr/>
            <p:nvPr/>
          </p:nvSpPr>
          <p:spPr>
            <a:xfrm>
              <a:off x="4231757" y="1739679"/>
              <a:ext cx="2041451" cy="65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F695F9E-D187-4E09-95A1-3D4214403426}"/>
                </a:ext>
              </a:extLst>
            </p:cNvPr>
            <p:cNvSpPr txBox="1"/>
            <p:nvPr/>
          </p:nvSpPr>
          <p:spPr>
            <a:xfrm>
              <a:off x="4231753" y="1849754"/>
              <a:ext cx="2041451" cy="468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</a:rPr>
                <a:t>2. 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식품 유통업자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6E76BD1-2EC6-43CA-94DF-9696478E8574}"/>
                </a:ext>
              </a:extLst>
            </p:cNvPr>
            <p:cNvSpPr/>
            <p:nvPr/>
          </p:nvSpPr>
          <p:spPr>
            <a:xfrm>
              <a:off x="6990314" y="1739679"/>
              <a:ext cx="2041451" cy="65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4C97250-39DF-4EAF-841D-D8DBC09FB5F6}"/>
                </a:ext>
              </a:extLst>
            </p:cNvPr>
            <p:cNvSpPr txBox="1"/>
            <p:nvPr/>
          </p:nvSpPr>
          <p:spPr>
            <a:xfrm>
              <a:off x="6990306" y="1849754"/>
              <a:ext cx="2041459" cy="468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</a:rPr>
                <a:t>3. ITDA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C00D5CA-E43C-4ECD-BDCE-835B26D06388}"/>
              </a:ext>
            </a:extLst>
          </p:cNvPr>
          <p:cNvSpPr txBox="1"/>
          <p:nvPr/>
        </p:nvSpPr>
        <p:spPr>
          <a:xfrm>
            <a:off x="817218" y="3064628"/>
            <a:ext cx="3114605" cy="2166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ko-KR" altLang="en-US" sz="1600" dirty="0"/>
              <a:t>합리적인 가격</a:t>
            </a:r>
            <a:endParaRPr lang="en-US" altLang="ko-KR" sz="1600" dirty="0"/>
          </a:p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ko-KR" altLang="en-US" sz="1600" dirty="0"/>
              <a:t>위생적</a:t>
            </a:r>
            <a:endParaRPr lang="en-US" altLang="ko-KR" sz="1600" dirty="0"/>
          </a:p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ko-KR" altLang="en-US" sz="1600" dirty="0"/>
              <a:t>맛</a:t>
            </a:r>
            <a:endParaRPr lang="en-US" altLang="ko-KR" sz="1600" dirty="0"/>
          </a:p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ko-KR" altLang="en-US" sz="1600" dirty="0"/>
              <a:t>서비스</a:t>
            </a:r>
            <a:endParaRPr lang="en-US" altLang="ko-KR" sz="1600" dirty="0"/>
          </a:p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ko-KR" altLang="en-US" sz="1600" dirty="0"/>
              <a:t>접근성</a:t>
            </a:r>
            <a:endParaRPr lang="en-US" altLang="ko-KR" sz="1600" dirty="0"/>
          </a:p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099215-B9EF-407C-803A-DA1986765D18}"/>
              </a:ext>
            </a:extLst>
          </p:cNvPr>
          <p:cNvSpPr txBox="1"/>
          <p:nvPr/>
        </p:nvSpPr>
        <p:spPr>
          <a:xfrm>
            <a:off x="4401028" y="3429000"/>
            <a:ext cx="3114605" cy="1068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ko-KR" altLang="en-US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싼 가격</a:t>
            </a:r>
            <a:endParaRPr lang="en-US" altLang="ko-KR" sz="16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ko-KR" altLang="en-US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소비자의 니즈</a:t>
            </a:r>
            <a:endParaRPr lang="en-US" altLang="ko-KR" sz="16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ko-KR" altLang="en-US" sz="1600" dirty="0"/>
              <a:t>시장 환경에 따라 상이</a:t>
            </a:r>
            <a:endParaRPr lang="en-US" altLang="ko-KR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BD95CA-E5CE-4DDF-AED3-B33D1EA08299}"/>
              </a:ext>
            </a:extLst>
          </p:cNvPr>
          <p:cNvSpPr txBox="1"/>
          <p:nvPr/>
        </p:nvSpPr>
        <p:spPr>
          <a:xfrm>
            <a:off x="8006188" y="3753074"/>
            <a:ext cx="3114605" cy="33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ko-KR" altLang="en-US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맞춤 판매전략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300526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Services :: Community Health and Wellness :: SOMC">
            <a:extLst>
              <a:ext uri="{FF2B5EF4-FFF2-40B4-BE49-F238E27FC236}">
                <a16:creationId xmlns:a16="http://schemas.microsoft.com/office/drawing/2014/main" id="{9FF4130C-EB45-4B03-85B5-ADBD01FCF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4968DAD-1161-4EA0-A870-E84248A051FA}"/>
              </a:ext>
            </a:extLst>
          </p:cNvPr>
          <p:cNvSpPr/>
          <p:nvPr/>
        </p:nvSpPr>
        <p:spPr>
          <a:xfrm>
            <a:off x="506514" y="586817"/>
            <a:ext cx="4866674" cy="2234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6956AF-DF93-444B-8ED6-0B097D9CD1EF}"/>
              </a:ext>
            </a:extLst>
          </p:cNvPr>
          <p:cNvSpPr txBox="1"/>
          <p:nvPr/>
        </p:nvSpPr>
        <p:spPr>
          <a:xfrm>
            <a:off x="691186" y="827034"/>
            <a:ext cx="37337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+mj-ea"/>
                <a:ea typeface="+mj-ea"/>
              </a:rPr>
              <a:t>#1-2</a:t>
            </a:r>
          </a:p>
          <a:p>
            <a:r>
              <a:rPr lang="ko-KR" altLang="en-US" sz="3600" b="1" dirty="0" err="1">
                <a:solidFill>
                  <a:schemeClr val="bg1"/>
                </a:solidFill>
                <a:latin typeface="+mj-ea"/>
                <a:ea typeface="+mj-ea"/>
              </a:rPr>
              <a:t>농식품</a:t>
            </a:r>
            <a:r>
              <a:rPr lang="ko-KR" altLang="en-US" sz="3600" b="1" dirty="0">
                <a:solidFill>
                  <a:schemeClr val="bg1"/>
                </a:solidFill>
                <a:latin typeface="+mj-ea"/>
                <a:ea typeface="+mj-ea"/>
              </a:rPr>
              <a:t> 소비자</a:t>
            </a:r>
            <a:endParaRPr lang="en-US" altLang="ko-KR" sz="36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3600" b="1" dirty="0">
                <a:solidFill>
                  <a:schemeClr val="bg1"/>
                </a:solidFill>
                <a:latin typeface="+mj-ea"/>
                <a:ea typeface="+mj-ea"/>
              </a:rPr>
              <a:t>트랜드 파악</a:t>
            </a:r>
          </a:p>
        </p:txBody>
      </p:sp>
    </p:spTree>
    <p:extLst>
      <p:ext uri="{BB962C8B-B14F-4D97-AF65-F5344CB8AC3E}">
        <p14:creationId xmlns:p14="http://schemas.microsoft.com/office/powerpoint/2010/main" val="1138171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12082"/>
            <a:ext cx="59234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가공식품 구매비중 증가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0604A95E-A773-409B-9D98-FC95AB7A4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349067"/>
            <a:ext cx="11460480" cy="488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6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12082"/>
            <a:ext cx="85138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(</a:t>
            </a:r>
            <a:r>
              <a:rPr lang="ko-KR" altLang="en-US" dirty="0"/>
              <a:t>신선식품 중</a:t>
            </a:r>
            <a:r>
              <a:rPr lang="en-US" altLang="ko-KR" dirty="0"/>
              <a:t>) </a:t>
            </a:r>
            <a:r>
              <a:rPr lang="ko-KR" altLang="en-US" dirty="0"/>
              <a:t>축산물 구매비중 증가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F9FDA08-DA87-4AF5-9AA9-E103C6925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92" y="1785924"/>
            <a:ext cx="11504815" cy="3665713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61C10CE-A760-48DF-AA88-DF5D9D21BC10}"/>
              </a:ext>
            </a:extLst>
          </p:cNvPr>
          <p:cNvSpPr/>
          <p:nvPr/>
        </p:nvSpPr>
        <p:spPr>
          <a:xfrm>
            <a:off x="9971314" y="2586446"/>
            <a:ext cx="1314996" cy="40059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879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12082"/>
            <a:ext cx="65582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쇠고기</a:t>
            </a:r>
            <a:r>
              <a:rPr lang="en-US" altLang="ko-KR" dirty="0"/>
              <a:t>, </a:t>
            </a:r>
            <a:r>
              <a:rPr lang="ko-KR" altLang="en-US" dirty="0"/>
              <a:t>돼지고기 구매 증가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6AFE8ED1-1CBB-4263-A2DD-64E428B0F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70" y="1391954"/>
            <a:ext cx="11554691" cy="49101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D3B46D-F488-428B-A7E4-D5B0BBC18DFB}"/>
              </a:ext>
            </a:extLst>
          </p:cNvPr>
          <p:cNvSpPr txBox="1"/>
          <p:nvPr/>
        </p:nvSpPr>
        <p:spPr>
          <a:xfrm>
            <a:off x="4788131" y="2211185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77AB1184-2AF6-4D9B-988E-2DBD4CC6ECC7}"/>
              </a:ext>
            </a:extLst>
          </p:cNvPr>
          <p:cNvSpPr/>
          <p:nvPr/>
        </p:nvSpPr>
        <p:spPr>
          <a:xfrm rot="20984566">
            <a:off x="4290494" y="2490065"/>
            <a:ext cx="380744" cy="25313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677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12082"/>
            <a:ext cx="79496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젊은 연령층에서 육류소비 증가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49A4968-9160-4A14-9A0F-7FC74AA92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56" y="1823551"/>
            <a:ext cx="11421687" cy="365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768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12082"/>
            <a:ext cx="79496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젊은 연령층에서 육류소비 증가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5F77EA5-43ED-4A62-BD62-7223F613287D}"/>
              </a:ext>
            </a:extLst>
          </p:cNvPr>
          <p:cNvSpPr txBox="1"/>
          <p:nvPr/>
        </p:nvSpPr>
        <p:spPr>
          <a:xfrm>
            <a:off x="1449977" y="2117246"/>
            <a:ext cx="929204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20~30</a:t>
            </a:r>
            <a:r>
              <a:rPr lang="ko-KR" altLang="en-US" b="1" dirty="0"/>
              <a:t>대의 축산물 구매가 데이터 </a:t>
            </a:r>
            <a:r>
              <a:rPr lang="en-US" altLang="ko-KR" b="1" dirty="0"/>
              <a:t>10</a:t>
            </a:r>
            <a:r>
              <a:rPr lang="ko-KR" altLang="en-US" b="1" dirty="0"/>
              <a:t>년간에 갑자기 증가</a:t>
            </a:r>
            <a:endParaRPr lang="en-US" altLang="ko-KR" b="1" dirty="0"/>
          </a:p>
          <a:p>
            <a:r>
              <a:rPr lang="ko-KR" altLang="en-US" dirty="0"/>
              <a:t>한 형태로 나타난 부분들은 사실 그동안에는 축산물의 소비가 상당히 적었던 세대에서 최근에 다양한 형태의 육고기들의 종류가 많아지면서</a:t>
            </a:r>
            <a:r>
              <a:rPr lang="en-US" altLang="ko-KR" dirty="0"/>
              <a:t>, </a:t>
            </a:r>
            <a:r>
              <a:rPr lang="ko-KR" altLang="en-US" dirty="0"/>
              <a:t>최근에 ‘</a:t>
            </a:r>
            <a:r>
              <a:rPr lang="ko-KR" altLang="en-US" dirty="0" err="1"/>
              <a:t>이베리코’라든지</a:t>
            </a:r>
            <a:r>
              <a:rPr lang="ko-KR" altLang="en-US" dirty="0"/>
              <a:t> 다양한 종류</a:t>
            </a:r>
            <a:r>
              <a:rPr lang="en-US" altLang="ko-KR" dirty="0"/>
              <a:t>, </a:t>
            </a:r>
            <a:r>
              <a:rPr lang="ko-KR" altLang="en-US" dirty="0"/>
              <a:t>그래서 조금 더 다양한 소비계층들이 발생되고 그게 </a:t>
            </a:r>
            <a:r>
              <a:rPr lang="en-US" altLang="ko-KR" dirty="0"/>
              <a:t>20~30</a:t>
            </a:r>
            <a:r>
              <a:rPr lang="ko-KR" altLang="en-US" dirty="0"/>
              <a:t>대의 어떤</a:t>
            </a:r>
            <a:r>
              <a:rPr lang="en-US" altLang="ko-KR" dirty="0"/>
              <a:t>, </a:t>
            </a:r>
            <a:r>
              <a:rPr lang="ko-KR" altLang="en-US" dirty="0"/>
              <a:t>최근에 어떤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자기의 삶의 만족을 높이기 위한</a:t>
            </a:r>
            <a:r>
              <a:rPr lang="en-US" altLang="ko-KR" b="1" dirty="0"/>
              <a:t>, ‘</a:t>
            </a:r>
            <a:r>
              <a:rPr lang="ko-KR" altLang="en-US" b="1" dirty="0" err="1"/>
              <a:t>욜로</a:t>
            </a:r>
            <a:r>
              <a:rPr lang="ko-KR" altLang="en-US" b="1" dirty="0"/>
              <a:t>’</a:t>
            </a:r>
            <a:endParaRPr lang="en-US" altLang="ko-KR" b="1" dirty="0"/>
          </a:p>
          <a:p>
            <a:r>
              <a:rPr lang="ko-KR" altLang="en-US" dirty="0" err="1"/>
              <a:t>라고</a:t>
            </a:r>
            <a:r>
              <a:rPr lang="ko-KR" altLang="en-US" dirty="0"/>
              <a:t> 하는 형태로도 만들어지는</a:t>
            </a:r>
            <a:r>
              <a:rPr lang="en-US" altLang="ko-KR" dirty="0"/>
              <a:t>, </a:t>
            </a:r>
            <a:r>
              <a:rPr lang="ko-KR" altLang="en-US" dirty="0"/>
              <a:t>그래서 어떤 자기만족을 위한 소비들이 </a:t>
            </a:r>
            <a:r>
              <a:rPr lang="en-US" altLang="ko-KR" dirty="0"/>
              <a:t>20~30</a:t>
            </a:r>
            <a:r>
              <a:rPr lang="ko-KR" altLang="en-US" dirty="0"/>
              <a:t>대를 중심으로 벌어지는 것들이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축산물하고 가공식품들 이런 것들의 소비가 늘어나</a:t>
            </a:r>
            <a:endParaRPr lang="en-US" altLang="ko-KR" b="1" dirty="0"/>
          </a:p>
          <a:p>
            <a:r>
              <a:rPr lang="ko-KR" altLang="en-US" dirty="0"/>
              <a:t>고 있다</a:t>
            </a:r>
            <a:r>
              <a:rPr lang="en-US" altLang="ko-KR" dirty="0"/>
              <a:t>, </a:t>
            </a:r>
            <a:r>
              <a:rPr lang="ko-KR" altLang="en-US" dirty="0"/>
              <a:t>이렇게 저희들은 확인하고 있습니다</a:t>
            </a:r>
            <a:r>
              <a:rPr lang="en-US" altLang="ko-KR" dirty="0"/>
              <a:t>. [</a:t>
            </a:r>
            <a:r>
              <a:rPr lang="ko-KR" altLang="en-US" dirty="0"/>
              <a:t>출처</a:t>
            </a:r>
            <a:r>
              <a:rPr lang="en-US" altLang="ko-KR" dirty="0"/>
              <a:t>] </a:t>
            </a:r>
            <a:r>
              <a:rPr lang="ko-KR" altLang="en-US" dirty="0"/>
              <a:t>대한민국 정책브리핑</a:t>
            </a:r>
            <a:r>
              <a:rPr lang="en-US" altLang="ko-KR" dirty="0"/>
              <a:t>(www.korea.kr)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0468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12082"/>
            <a:ext cx="59234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해외 </a:t>
            </a:r>
            <a:r>
              <a:rPr lang="ko-KR" altLang="en-US" dirty="0" err="1"/>
              <a:t>축산품</a:t>
            </a:r>
            <a:r>
              <a:rPr lang="ko-KR" altLang="en-US" dirty="0"/>
              <a:t> 소비 트랜드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늘어만 가는 세계 육류 소비...대체육이 대안일까? - MIT Technology Review">
            <a:extLst>
              <a:ext uri="{FF2B5EF4-FFF2-40B4-BE49-F238E27FC236}">
                <a16:creationId xmlns:a16="http://schemas.microsoft.com/office/drawing/2014/main" id="{64C2253C-FADA-427A-BA6E-76834A976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15" y="1297577"/>
            <a:ext cx="6465570" cy="526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BA9CE537-71B6-408D-9B60-16BD3015A1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623" y="2539738"/>
            <a:ext cx="822286" cy="1026821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A3EB6062-BC4E-43FB-995B-B8FD8C2682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765" y="3804851"/>
            <a:ext cx="1524003" cy="152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86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12082"/>
            <a:ext cx="48750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결론</a:t>
            </a:r>
            <a:r>
              <a:rPr lang="en-US" altLang="ko-KR" dirty="0"/>
              <a:t>) </a:t>
            </a:r>
            <a:r>
              <a:rPr lang="ko-KR" altLang="en-US" dirty="0"/>
              <a:t>소비자 트랜드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0C967034-F421-4DF3-8B41-67AC6761044B}"/>
              </a:ext>
            </a:extLst>
          </p:cNvPr>
          <p:cNvSpPr/>
          <p:nvPr/>
        </p:nvSpPr>
        <p:spPr>
          <a:xfrm>
            <a:off x="1218690" y="2647399"/>
            <a:ext cx="2865120" cy="1915871"/>
          </a:xfrm>
          <a:prstGeom prst="snip2Diag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가공식품 선호 증가</a:t>
            </a:r>
          </a:p>
        </p:txBody>
      </p:sp>
      <p:sp>
        <p:nvSpPr>
          <p:cNvPr id="9" name="사각형: 잘린 대각선 방향 모서리 8">
            <a:extLst>
              <a:ext uri="{FF2B5EF4-FFF2-40B4-BE49-F238E27FC236}">
                <a16:creationId xmlns:a16="http://schemas.microsoft.com/office/drawing/2014/main" id="{8F63E6CB-D3DB-4921-A443-A8313C338F35}"/>
              </a:ext>
            </a:extLst>
          </p:cNvPr>
          <p:cNvSpPr/>
          <p:nvPr/>
        </p:nvSpPr>
        <p:spPr>
          <a:xfrm>
            <a:off x="4767433" y="2641956"/>
            <a:ext cx="2865120" cy="1915871"/>
          </a:xfrm>
          <a:prstGeom prst="snip2Diag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돼지</a:t>
            </a:r>
            <a:r>
              <a:rPr lang="en-US" altLang="ko-KR" sz="2000" b="1" dirty="0"/>
              <a:t>&amp;</a:t>
            </a:r>
            <a:r>
              <a:rPr lang="ko-KR" altLang="en-US" sz="2000" b="1" dirty="0"/>
              <a:t>오리고기 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구매 증가</a:t>
            </a:r>
          </a:p>
        </p:txBody>
      </p:sp>
      <p:sp>
        <p:nvSpPr>
          <p:cNvPr id="15" name="사각형: 잘린 대각선 방향 모서리 14">
            <a:extLst>
              <a:ext uri="{FF2B5EF4-FFF2-40B4-BE49-F238E27FC236}">
                <a16:creationId xmlns:a16="http://schemas.microsoft.com/office/drawing/2014/main" id="{D58174DC-53F9-414B-B426-834024A4FFFE}"/>
              </a:ext>
            </a:extLst>
          </p:cNvPr>
          <p:cNvSpPr/>
          <p:nvPr/>
        </p:nvSpPr>
        <p:spPr>
          <a:xfrm>
            <a:off x="8316176" y="2641955"/>
            <a:ext cx="2865120" cy="1915871"/>
          </a:xfrm>
          <a:prstGeom prst="snip2Diag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젊은 연령층의 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육류 선호 증가</a:t>
            </a:r>
          </a:p>
        </p:txBody>
      </p:sp>
      <p:sp>
        <p:nvSpPr>
          <p:cNvPr id="18" name="순서도: 다른 페이지 연결선 17">
            <a:extLst>
              <a:ext uri="{FF2B5EF4-FFF2-40B4-BE49-F238E27FC236}">
                <a16:creationId xmlns:a16="http://schemas.microsoft.com/office/drawing/2014/main" id="{E8DE17E7-286A-4EBF-B870-A6D07837696B}"/>
              </a:ext>
            </a:extLst>
          </p:cNvPr>
          <p:cNvSpPr/>
          <p:nvPr/>
        </p:nvSpPr>
        <p:spPr>
          <a:xfrm>
            <a:off x="2258855" y="2140321"/>
            <a:ext cx="740228" cy="635725"/>
          </a:xfrm>
          <a:prstGeom prst="flowChartOffpage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</a:rPr>
              <a:t>1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9" name="순서도: 다른 페이지 연결선 18">
            <a:extLst>
              <a:ext uri="{FF2B5EF4-FFF2-40B4-BE49-F238E27FC236}">
                <a16:creationId xmlns:a16="http://schemas.microsoft.com/office/drawing/2014/main" id="{8E76B2EE-9DAD-43C2-8417-D039678C5D61}"/>
              </a:ext>
            </a:extLst>
          </p:cNvPr>
          <p:cNvSpPr/>
          <p:nvPr/>
        </p:nvSpPr>
        <p:spPr>
          <a:xfrm>
            <a:off x="5725886" y="2140320"/>
            <a:ext cx="740228" cy="635725"/>
          </a:xfrm>
          <a:prstGeom prst="flowChartOffpage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</a:rPr>
              <a:t>2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22" name="순서도: 다른 페이지 연결선 21">
            <a:extLst>
              <a:ext uri="{FF2B5EF4-FFF2-40B4-BE49-F238E27FC236}">
                <a16:creationId xmlns:a16="http://schemas.microsoft.com/office/drawing/2014/main" id="{5AB4AA19-F2CC-4010-8D1D-94E97856D177}"/>
              </a:ext>
            </a:extLst>
          </p:cNvPr>
          <p:cNvSpPr/>
          <p:nvPr/>
        </p:nvSpPr>
        <p:spPr>
          <a:xfrm>
            <a:off x="9274629" y="2140319"/>
            <a:ext cx="740228" cy="635725"/>
          </a:xfrm>
          <a:prstGeom prst="flowChartOffpage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</a:rPr>
              <a:t>3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42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925018-FF83-427A-AE36-95FE648231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4E29E06-1F41-4AB6-B018-CB8170A76D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1F153A-B513-4AC8-9731-28C6B9678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69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CE6590-5E1C-4FAC-A08F-0F230B24BB67}"/>
              </a:ext>
            </a:extLst>
          </p:cNvPr>
          <p:cNvSpPr txBox="1"/>
          <p:nvPr/>
        </p:nvSpPr>
        <p:spPr>
          <a:xfrm>
            <a:off x="-2" y="582456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</a:rPr>
              <a:t>목차</a:t>
            </a:r>
          </a:p>
        </p:txBody>
      </p:sp>
      <p:sp>
        <p:nvSpPr>
          <p:cNvPr id="6" name="양쪽 대괄호 5">
            <a:extLst>
              <a:ext uri="{FF2B5EF4-FFF2-40B4-BE49-F238E27FC236}">
                <a16:creationId xmlns:a16="http://schemas.microsoft.com/office/drawing/2014/main" id="{37D84418-3CAA-4E4E-8285-3B9B59B3351F}"/>
              </a:ext>
            </a:extLst>
          </p:cNvPr>
          <p:cNvSpPr/>
          <p:nvPr/>
        </p:nvSpPr>
        <p:spPr>
          <a:xfrm>
            <a:off x="4846318" y="582456"/>
            <a:ext cx="2499360" cy="923330"/>
          </a:xfrm>
          <a:prstGeom prst="bracketPair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B124FD1-7BDA-4000-8590-FCB1C91FE213}"/>
              </a:ext>
            </a:extLst>
          </p:cNvPr>
          <p:cNvGrpSpPr/>
          <p:nvPr/>
        </p:nvGrpSpPr>
        <p:grpSpPr>
          <a:xfrm>
            <a:off x="1215571" y="2150833"/>
            <a:ext cx="9760857" cy="3728404"/>
            <a:chOff x="1473200" y="1739679"/>
            <a:chExt cx="7558567" cy="436648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46EB3C7-085E-41C5-98A5-25BEEB771E7A}"/>
                </a:ext>
              </a:extLst>
            </p:cNvPr>
            <p:cNvSpPr/>
            <p:nvPr/>
          </p:nvSpPr>
          <p:spPr>
            <a:xfrm>
              <a:off x="1473200" y="1739679"/>
              <a:ext cx="2041451" cy="43664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D026439-8FD3-4BFD-B1A4-BBF039400C47}"/>
                </a:ext>
              </a:extLst>
            </p:cNvPr>
            <p:cNvSpPr/>
            <p:nvPr/>
          </p:nvSpPr>
          <p:spPr>
            <a:xfrm>
              <a:off x="1473200" y="1739679"/>
              <a:ext cx="2041451" cy="65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78E3B72-9D90-4CE8-BBBE-0B6BC2CE51A1}"/>
                </a:ext>
              </a:extLst>
            </p:cNvPr>
            <p:cNvSpPr/>
            <p:nvPr/>
          </p:nvSpPr>
          <p:spPr>
            <a:xfrm>
              <a:off x="4231758" y="1739679"/>
              <a:ext cx="2041451" cy="43664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F96291C-D867-426D-970F-4FB97CB3328C}"/>
                </a:ext>
              </a:extLst>
            </p:cNvPr>
            <p:cNvSpPr/>
            <p:nvPr/>
          </p:nvSpPr>
          <p:spPr>
            <a:xfrm>
              <a:off x="6990316" y="1739679"/>
              <a:ext cx="2041451" cy="43664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C0B3D0-25A9-4C92-9AB2-4CA8CF5D993A}"/>
                </a:ext>
              </a:extLst>
            </p:cNvPr>
            <p:cNvSpPr txBox="1"/>
            <p:nvPr/>
          </p:nvSpPr>
          <p:spPr>
            <a:xfrm>
              <a:off x="3722400" y="3825677"/>
              <a:ext cx="401197" cy="4325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+mn-ea"/>
                </a:rPr>
                <a:t>&gt;&gt;</a:t>
              </a:r>
              <a:endParaRPr lang="ko-KR" altLang="en-US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8B9AD8-BE3C-43ED-A447-EDF85C0A4ABF}"/>
                </a:ext>
              </a:extLst>
            </p:cNvPr>
            <p:cNvSpPr txBox="1"/>
            <p:nvPr/>
          </p:nvSpPr>
          <p:spPr>
            <a:xfrm>
              <a:off x="6476222" y="3825677"/>
              <a:ext cx="401197" cy="4325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+mn-ea"/>
                </a:rPr>
                <a:t>&gt;&gt;</a:t>
              </a:r>
              <a:endParaRPr lang="ko-KR" altLang="en-US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1058646-21B2-4219-85DA-D2232A9C9833}"/>
                </a:ext>
              </a:extLst>
            </p:cNvPr>
            <p:cNvSpPr txBox="1"/>
            <p:nvPr/>
          </p:nvSpPr>
          <p:spPr>
            <a:xfrm>
              <a:off x="1788183" y="1860009"/>
              <a:ext cx="1457699" cy="468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1. 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소비자 니즈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C792CA3-CA9B-40C9-91B4-AAFBC2552F9C}"/>
                </a:ext>
              </a:extLst>
            </p:cNvPr>
            <p:cNvSpPr/>
            <p:nvPr/>
          </p:nvSpPr>
          <p:spPr>
            <a:xfrm>
              <a:off x="4231757" y="1739679"/>
              <a:ext cx="2041451" cy="65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ACADAC2-A58E-48F3-B196-4003199298A7}"/>
                </a:ext>
              </a:extLst>
            </p:cNvPr>
            <p:cNvSpPr txBox="1"/>
            <p:nvPr/>
          </p:nvSpPr>
          <p:spPr>
            <a:xfrm>
              <a:off x="4299778" y="1849754"/>
              <a:ext cx="1998784" cy="468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2</a:t>
              </a:r>
              <a:r>
                <a:rPr lang="en-US" altLang="ko-KR" sz="2000" b="1">
                  <a:solidFill>
                    <a:schemeClr val="bg1"/>
                  </a:solidFill>
                </a:rPr>
                <a:t>. 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식품유통업체 니즈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99502EB-3D57-4FF5-A7E2-58B2E2512A97}"/>
                </a:ext>
              </a:extLst>
            </p:cNvPr>
            <p:cNvSpPr/>
            <p:nvPr/>
          </p:nvSpPr>
          <p:spPr>
            <a:xfrm>
              <a:off x="6990314" y="1739679"/>
              <a:ext cx="2041451" cy="65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0AE899-B0F5-4EF9-98F3-69F3B3159624}"/>
                </a:ext>
              </a:extLst>
            </p:cNvPr>
            <p:cNvSpPr txBox="1"/>
            <p:nvPr/>
          </p:nvSpPr>
          <p:spPr>
            <a:xfrm>
              <a:off x="7413144" y="1849754"/>
              <a:ext cx="1204335" cy="468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</a:rPr>
                <a:t>3. 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판매 전략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4E9B6FC-001D-4DD1-A283-4B50EF0580B8}"/>
              </a:ext>
            </a:extLst>
          </p:cNvPr>
          <p:cNvSpPr txBox="1"/>
          <p:nvPr/>
        </p:nvSpPr>
        <p:spPr>
          <a:xfrm>
            <a:off x="772049" y="3073709"/>
            <a:ext cx="3114605" cy="1593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ko-KR" altLang="ko-KR" sz="16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니즈의 정의</a:t>
            </a:r>
          </a:p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ko-KR" altLang="en-US" sz="1600" b="1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농식품</a:t>
            </a:r>
            <a:r>
              <a:rPr lang="ko-KR" altLang="ko-KR" sz="16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소비자 </a:t>
            </a:r>
            <a:r>
              <a:rPr lang="ko-KR" altLang="en-US" sz="16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트랜드</a:t>
            </a:r>
            <a:r>
              <a:rPr lang="ko-KR" altLang="ko-KR" sz="16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파악</a:t>
            </a:r>
          </a:p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ko-KR" altLang="en-US" sz="16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농식품</a:t>
            </a:r>
            <a:r>
              <a:rPr lang="ko-KR" altLang="ko-KR" sz="16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소비자 </a:t>
            </a:r>
            <a:r>
              <a:rPr lang="ko-KR" altLang="ko-KR" sz="16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니즈 파악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216017-2732-4094-BCEE-F17498294B6B}"/>
              </a:ext>
            </a:extLst>
          </p:cNvPr>
          <p:cNvSpPr txBox="1"/>
          <p:nvPr/>
        </p:nvSpPr>
        <p:spPr>
          <a:xfrm>
            <a:off x="4365004" y="3135985"/>
            <a:ext cx="3114605" cy="1068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ko-KR" altLang="en-US" sz="16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주력 제품 파악</a:t>
            </a:r>
            <a:endParaRPr lang="en-US" altLang="ko-KR" sz="16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ko-KR" altLang="en-US" sz="1600" b="1" dirty="0"/>
              <a:t>해외 시장 분석</a:t>
            </a:r>
            <a:endParaRPr lang="en-US" altLang="ko-KR" sz="1600" b="1" dirty="0"/>
          </a:p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ko-KR" altLang="en-US" sz="1600" b="1" dirty="0"/>
              <a:t>유통업체 니즈 파악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5322C6-22D5-4ED0-A141-B4EFC2108C0D}"/>
              </a:ext>
            </a:extLst>
          </p:cNvPr>
          <p:cNvSpPr txBox="1"/>
          <p:nvPr/>
        </p:nvSpPr>
        <p:spPr>
          <a:xfrm>
            <a:off x="7937901" y="3134187"/>
            <a:ext cx="3114605" cy="700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ko-KR" altLang="en-US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국가별 판매 전략</a:t>
            </a:r>
            <a:endParaRPr lang="en-US" altLang="ko-KR" sz="16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ko-KR" altLang="en-US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결론</a:t>
            </a:r>
            <a:endParaRPr lang="en-US" altLang="ko-KR" sz="16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690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od City | Cargills (Ceylon) PLC">
            <a:extLst>
              <a:ext uri="{FF2B5EF4-FFF2-40B4-BE49-F238E27FC236}">
                <a16:creationId xmlns:a16="http://schemas.microsoft.com/office/drawing/2014/main" id="{4EDB2D7A-3A2E-44DD-9D3E-ACE981151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4C475882-327D-4F98-8BD3-3463D6CDDBB7}"/>
              </a:ext>
            </a:extLst>
          </p:cNvPr>
          <p:cNvGrpSpPr/>
          <p:nvPr/>
        </p:nvGrpSpPr>
        <p:grpSpPr>
          <a:xfrm>
            <a:off x="506514" y="586817"/>
            <a:ext cx="4866674" cy="2234760"/>
            <a:chOff x="489097" y="499731"/>
            <a:chExt cx="5061098" cy="251991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8C84E6D-98DF-40BA-B4DB-E8E1F520413C}"/>
                </a:ext>
              </a:extLst>
            </p:cNvPr>
            <p:cNvSpPr/>
            <p:nvPr/>
          </p:nvSpPr>
          <p:spPr>
            <a:xfrm>
              <a:off x="489097" y="499731"/>
              <a:ext cx="5061098" cy="25199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78D8F2-6575-4108-8F70-943FABD184EF}"/>
                </a:ext>
              </a:extLst>
            </p:cNvPr>
            <p:cNvSpPr txBox="1"/>
            <p:nvPr/>
          </p:nvSpPr>
          <p:spPr>
            <a:xfrm>
              <a:off x="681147" y="770600"/>
              <a:ext cx="3882909" cy="1978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latin typeface="+mj-ea"/>
                  <a:ea typeface="+mj-ea"/>
                </a:rPr>
                <a:t>#1-3</a:t>
              </a:r>
            </a:p>
            <a:p>
              <a:r>
                <a:rPr lang="ko-KR" altLang="en-US" sz="3600" b="1" dirty="0" err="1">
                  <a:solidFill>
                    <a:schemeClr val="bg1"/>
                  </a:solidFill>
                  <a:latin typeface="+mj-ea"/>
                  <a:ea typeface="+mj-ea"/>
                </a:rPr>
                <a:t>농식품</a:t>
              </a:r>
              <a:r>
                <a:rPr lang="ko-KR" altLang="en-US" sz="3600" b="1" dirty="0">
                  <a:solidFill>
                    <a:schemeClr val="bg1"/>
                  </a:solidFill>
                  <a:latin typeface="+mj-ea"/>
                  <a:ea typeface="+mj-ea"/>
                </a:rPr>
                <a:t> 소비자</a:t>
              </a:r>
              <a:endParaRPr lang="en-US" altLang="ko-KR" sz="3600" b="1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r>
                <a:rPr lang="ko-KR" altLang="en-US" sz="3600" b="1" dirty="0">
                  <a:solidFill>
                    <a:schemeClr val="bg1"/>
                  </a:solidFill>
                  <a:latin typeface="+mj-ea"/>
                  <a:ea typeface="+mj-ea"/>
                </a:rPr>
                <a:t>니즈 파악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7492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12082"/>
            <a:ext cx="7821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 err="1"/>
              <a:t>농식품</a:t>
            </a:r>
            <a:r>
              <a:rPr lang="ko-KR" altLang="en-US" dirty="0"/>
              <a:t> 구매 시 가장 중요한 특성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B882060B-B12E-450C-BFA6-C91BD7439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27" y="1346549"/>
            <a:ext cx="11720945" cy="499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07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12082"/>
            <a:ext cx="59234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농식품에 대한 관심 변화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BE29BC85-3E94-4163-A275-D551FCD4D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51" y="1862496"/>
            <a:ext cx="11820698" cy="3868452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5F156D1-3F35-47C9-A57F-B4E5F64101D3}"/>
              </a:ext>
            </a:extLst>
          </p:cNvPr>
          <p:cNvSpPr/>
          <p:nvPr/>
        </p:nvSpPr>
        <p:spPr>
          <a:xfrm>
            <a:off x="8691154" y="5085806"/>
            <a:ext cx="2499360" cy="113211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/>
              <a:t>건강과 안전</a:t>
            </a:r>
          </a:p>
        </p:txBody>
      </p:sp>
    </p:spTree>
    <p:extLst>
      <p:ext uri="{BB962C8B-B14F-4D97-AF65-F5344CB8AC3E}">
        <p14:creationId xmlns:p14="http://schemas.microsoft.com/office/powerpoint/2010/main" val="194001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12082"/>
            <a:ext cx="62440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 err="1"/>
              <a:t>농식품</a:t>
            </a:r>
            <a:r>
              <a:rPr lang="ko-KR" altLang="en-US" dirty="0"/>
              <a:t> 구매 시 인식 변화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0A3CE2C8-44D7-46F9-BA6B-E67F28EF0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16" y="1945864"/>
            <a:ext cx="11604567" cy="3785084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CE93ED3-684F-471B-8F30-1A324E68D115}"/>
              </a:ext>
            </a:extLst>
          </p:cNvPr>
          <p:cNvSpPr/>
          <p:nvPr/>
        </p:nvSpPr>
        <p:spPr>
          <a:xfrm>
            <a:off x="8691154" y="5085806"/>
            <a:ext cx="2499360" cy="113211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편의성</a:t>
            </a:r>
          </a:p>
        </p:txBody>
      </p:sp>
    </p:spTree>
    <p:extLst>
      <p:ext uri="{BB962C8B-B14F-4D97-AF65-F5344CB8AC3E}">
        <p14:creationId xmlns:p14="http://schemas.microsoft.com/office/powerpoint/2010/main" val="248525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C290859-CD46-4285-86AE-425FD68615CD}"/>
              </a:ext>
            </a:extLst>
          </p:cNvPr>
          <p:cNvGrpSpPr/>
          <p:nvPr/>
        </p:nvGrpSpPr>
        <p:grpSpPr>
          <a:xfrm>
            <a:off x="1176384" y="1558834"/>
            <a:ext cx="3069185" cy="2253188"/>
            <a:chOff x="1803401" y="1524000"/>
            <a:chExt cx="3069185" cy="225318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E973822-BC2C-4AAE-B74F-902A0CBD0C6F}"/>
                </a:ext>
              </a:extLst>
            </p:cNvPr>
            <p:cNvSpPr/>
            <p:nvPr/>
          </p:nvSpPr>
          <p:spPr>
            <a:xfrm>
              <a:off x="1803401" y="1524000"/>
              <a:ext cx="3069185" cy="1517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accent1"/>
                  </a:solidFill>
                </a:rPr>
                <a:t>경제불안감 </a:t>
              </a:r>
              <a:r>
                <a:rPr lang="en-US" altLang="ko-KR" sz="1600" b="1" dirty="0">
                  <a:solidFill>
                    <a:schemeClr val="accent1"/>
                  </a:solidFill>
                </a:rPr>
                <a:t>-&gt; </a:t>
              </a:r>
              <a:r>
                <a:rPr lang="ko-KR" altLang="en-US" sz="1600" b="1" dirty="0">
                  <a:solidFill>
                    <a:schemeClr val="accent1"/>
                  </a:solidFill>
                </a:rPr>
                <a:t>가격에 민감</a:t>
              </a: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F824FD3C-DD7F-4B51-BF6C-272B78769C92}"/>
                </a:ext>
              </a:extLst>
            </p:cNvPr>
            <p:cNvGrpSpPr/>
            <p:nvPr/>
          </p:nvGrpSpPr>
          <p:grpSpPr>
            <a:xfrm>
              <a:off x="2248184" y="3224605"/>
              <a:ext cx="2179614" cy="552583"/>
              <a:chOff x="1407683" y="4140200"/>
              <a:chExt cx="3210777" cy="814007"/>
            </a:xfrm>
          </p:grpSpPr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B9CA1F64-887C-4086-8F58-A4EDF83CB09B}"/>
                  </a:ext>
                </a:extLst>
              </p:cNvPr>
              <p:cNvCxnSpPr/>
              <p:nvPr/>
            </p:nvCxnSpPr>
            <p:spPr>
              <a:xfrm>
                <a:off x="2726831" y="4140200"/>
                <a:ext cx="57248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D70AC-4DEC-43CE-A0A3-F1A1A5380A28}"/>
                  </a:ext>
                </a:extLst>
              </p:cNvPr>
              <p:cNvSpPr txBox="1"/>
              <p:nvPr/>
            </p:nvSpPr>
            <p:spPr>
              <a:xfrm>
                <a:off x="1407683" y="4410146"/>
                <a:ext cx="3210777" cy="544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pc="-150" dirty="0">
                    <a:latin typeface="+mj-ea"/>
                    <a:ea typeface="+mj-ea"/>
                  </a:rPr>
                  <a:t>McKinsey</a:t>
                </a:r>
                <a:r>
                  <a:rPr lang="ko-KR" altLang="en-US" spc="-150" dirty="0">
                    <a:latin typeface="+mj-ea"/>
                    <a:ea typeface="+mj-ea"/>
                  </a:rPr>
                  <a:t> </a:t>
                </a:r>
                <a:r>
                  <a:rPr lang="en-US" altLang="ko-KR" spc="-150" dirty="0">
                    <a:latin typeface="+mj-ea"/>
                    <a:ea typeface="+mj-ea"/>
                  </a:rPr>
                  <a:t>&amp;</a:t>
                </a:r>
                <a:r>
                  <a:rPr lang="ko-KR" altLang="en-US" spc="-150" dirty="0">
                    <a:latin typeface="+mj-ea"/>
                    <a:ea typeface="+mj-ea"/>
                  </a:rPr>
                  <a:t> </a:t>
                </a:r>
                <a:r>
                  <a:rPr lang="en-US" altLang="ko-KR" spc="-150" dirty="0">
                    <a:latin typeface="+mj-ea"/>
                    <a:ea typeface="+mj-ea"/>
                  </a:rPr>
                  <a:t>Company</a:t>
                </a:r>
                <a:endParaRPr lang="ko-KR" altLang="en-US" spc="-150" dirty="0"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66223FD-BDAB-4648-8A67-47298C1DA90B}"/>
              </a:ext>
            </a:extLst>
          </p:cNvPr>
          <p:cNvGrpSpPr/>
          <p:nvPr/>
        </p:nvGrpSpPr>
        <p:grpSpPr>
          <a:xfrm>
            <a:off x="4563716" y="1558834"/>
            <a:ext cx="3069185" cy="2253183"/>
            <a:chOff x="1574800" y="1397000"/>
            <a:chExt cx="4521200" cy="331915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35D9B9A-0C31-4061-B512-EE73B9F34603}"/>
                </a:ext>
              </a:extLst>
            </p:cNvPr>
            <p:cNvSpPr/>
            <p:nvPr/>
          </p:nvSpPr>
          <p:spPr>
            <a:xfrm>
              <a:off x="1574800" y="1397000"/>
              <a:ext cx="4521200" cy="22351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accent1"/>
                  </a:solidFill>
                </a:rPr>
                <a:t>불확실성 </a:t>
              </a:r>
              <a:r>
                <a:rPr lang="en-US" altLang="ko-KR" sz="1600" b="1" dirty="0">
                  <a:solidFill>
                    <a:schemeClr val="accent1"/>
                  </a:solidFill>
                </a:rPr>
                <a:t>-&gt;</a:t>
              </a:r>
              <a:r>
                <a:rPr lang="ko-KR" altLang="en-US" sz="1600" b="1" dirty="0">
                  <a:solidFill>
                    <a:schemeClr val="accent1"/>
                  </a:solidFill>
                </a:rPr>
                <a:t> 브랜드 선호도 증가</a:t>
              </a: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90B8CA7-8ED3-4D0B-B6FC-CC4046319EF3}"/>
                </a:ext>
              </a:extLst>
            </p:cNvPr>
            <p:cNvGrpSpPr/>
            <p:nvPr/>
          </p:nvGrpSpPr>
          <p:grpSpPr>
            <a:xfrm>
              <a:off x="2230008" y="3902145"/>
              <a:ext cx="3210777" cy="814008"/>
              <a:chOff x="1407683" y="4140200"/>
              <a:chExt cx="3210777" cy="814008"/>
            </a:xfrm>
          </p:grpSpPr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5A893B85-507F-4CE1-8373-963C4581BA1A}"/>
                  </a:ext>
                </a:extLst>
              </p:cNvPr>
              <p:cNvCxnSpPr/>
              <p:nvPr/>
            </p:nvCxnSpPr>
            <p:spPr>
              <a:xfrm>
                <a:off x="2726831" y="4140200"/>
                <a:ext cx="57248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966B741-05ED-442B-A1EE-88848D82889A}"/>
                  </a:ext>
                </a:extLst>
              </p:cNvPr>
              <p:cNvSpPr txBox="1"/>
              <p:nvPr/>
            </p:nvSpPr>
            <p:spPr>
              <a:xfrm>
                <a:off x="1407683" y="4410146"/>
                <a:ext cx="3210777" cy="544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pc="-150" dirty="0">
                    <a:latin typeface="+mj-ea"/>
                    <a:ea typeface="+mj-ea"/>
                  </a:rPr>
                  <a:t>Intelligence</a:t>
                </a:r>
                <a:r>
                  <a:rPr lang="ko-KR" altLang="en-US" spc="-150" dirty="0">
                    <a:latin typeface="+mj-ea"/>
                    <a:ea typeface="+mj-ea"/>
                  </a:rPr>
                  <a:t> </a:t>
                </a:r>
                <a:r>
                  <a:rPr lang="en-US" altLang="ko-KR" spc="-150" dirty="0">
                    <a:latin typeface="+mj-ea"/>
                    <a:ea typeface="+mj-ea"/>
                  </a:rPr>
                  <a:t>Central</a:t>
                </a:r>
                <a:endParaRPr lang="ko-KR" altLang="en-US" spc="-150" dirty="0"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614257A-8042-46AB-A717-2C7F9AA5898F}"/>
              </a:ext>
            </a:extLst>
          </p:cNvPr>
          <p:cNvGrpSpPr/>
          <p:nvPr/>
        </p:nvGrpSpPr>
        <p:grpSpPr>
          <a:xfrm>
            <a:off x="1176384" y="4017410"/>
            <a:ext cx="3069185" cy="2283961"/>
            <a:chOff x="1574800" y="1397000"/>
            <a:chExt cx="4521200" cy="336449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6ED4C24-1F62-4AE6-B17D-CA77053AF76E}"/>
                </a:ext>
              </a:extLst>
            </p:cNvPr>
            <p:cNvSpPr/>
            <p:nvPr/>
          </p:nvSpPr>
          <p:spPr>
            <a:xfrm>
              <a:off x="1574800" y="1397000"/>
              <a:ext cx="4521200" cy="22351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accent1"/>
                  </a:solidFill>
                </a:rPr>
                <a:t>현지에서 생산된 제품 구매 선호</a:t>
              </a: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9D82E63-2B11-43E6-8022-32E02061D822}"/>
                </a:ext>
              </a:extLst>
            </p:cNvPr>
            <p:cNvGrpSpPr/>
            <p:nvPr/>
          </p:nvGrpSpPr>
          <p:grpSpPr>
            <a:xfrm>
              <a:off x="2230008" y="3902145"/>
              <a:ext cx="3210777" cy="859347"/>
              <a:chOff x="1407683" y="4140200"/>
              <a:chExt cx="3210777" cy="859347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DF9A53F4-E68E-4CD6-BAE2-9103F6744CC8}"/>
                  </a:ext>
                </a:extLst>
              </p:cNvPr>
              <p:cNvCxnSpPr/>
              <p:nvPr/>
            </p:nvCxnSpPr>
            <p:spPr>
              <a:xfrm>
                <a:off x="2726831" y="4140200"/>
                <a:ext cx="57248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FD4C7E-091A-401C-B6AD-C1830040EC3C}"/>
                  </a:ext>
                </a:extLst>
              </p:cNvPr>
              <p:cNvSpPr txBox="1"/>
              <p:nvPr/>
            </p:nvSpPr>
            <p:spPr>
              <a:xfrm>
                <a:off x="1407683" y="4410147"/>
                <a:ext cx="3210777" cy="589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spc="-150" dirty="0">
                    <a:latin typeface="+mj-ea"/>
                    <a:ea typeface="+mj-ea"/>
                  </a:rPr>
                  <a:t>IBM</a:t>
                </a:r>
                <a:endParaRPr lang="ko-KR" altLang="en-US" sz="2000" spc="-150" dirty="0"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FC0A5F1-074A-4124-ADAF-AEC5D0819C4C}"/>
              </a:ext>
            </a:extLst>
          </p:cNvPr>
          <p:cNvGrpSpPr/>
          <p:nvPr/>
        </p:nvGrpSpPr>
        <p:grpSpPr>
          <a:xfrm>
            <a:off x="4563714" y="4017410"/>
            <a:ext cx="3069185" cy="2253182"/>
            <a:chOff x="1574800" y="1397000"/>
            <a:chExt cx="4521200" cy="331915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1E7F0B4-FF91-4C46-9C5F-0B264E395E94}"/>
                </a:ext>
              </a:extLst>
            </p:cNvPr>
            <p:cNvSpPr/>
            <p:nvPr/>
          </p:nvSpPr>
          <p:spPr>
            <a:xfrm>
              <a:off x="1574800" y="1397000"/>
              <a:ext cx="4521200" cy="22351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accent1"/>
                  </a:solidFill>
                </a:rPr>
                <a:t>건강한 라이프스타일 추구</a:t>
              </a: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BB958415-667F-4A94-B7B7-2CEF5C33B34C}"/>
                </a:ext>
              </a:extLst>
            </p:cNvPr>
            <p:cNvGrpSpPr/>
            <p:nvPr/>
          </p:nvGrpSpPr>
          <p:grpSpPr>
            <a:xfrm>
              <a:off x="2230008" y="3902145"/>
              <a:ext cx="3210777" cy="814007"/>
              <a:chOff x="1407683" y="4140200"/>
              <a:chExt cx="3210777" cy="814007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E6C23FD7-B6D5-41BF-90EC-C348CA04F00B}"/>
                  </a:ext>
                </a:extLst>
              </p:cNvPr>
              <p:cNvCxnSpPr/>
              <p:nvPr/>
            </p:nvCxnSpPr>
            <p:spPr>
              <a:xfrm>
                <a:off x="2726831" y="4140200"/>
                <a:ext cx="57248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2209A5D-D4EB-440E-B8AA-EA5F3D55AC22}"/>
                  </a:ext>
                </a:extLst>
              </p:cNvPr>
              <p:cNvSpPr txBox="1"/>
              <p:nvPr/>
            </p:nvSpPr>
            <p:spPr>
              <a:xfrm>
                <a:off x="1407683" y="4410146"/>
                <a:ext cx="3210777" cy="544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pc="-150" dirty="0">
                    <a:latin typeface="+mj-ea"/>
                    <a:ea typeface="+mj-ea"/>
                  </a:rPr>
                  <a:t>McKinsey</a:t>
                </a:r>
                <a:r>
                  <a:rPr lang="ko-KR" altLang="en-US" spc="-150" dirty="0">
                    <a:latin typeface="+mj-ea"/>
                    <a:ea typeface="+mj-ea"/>
                  </a:rPr>
                  <a:t> </a:t>
                </a:r>
                <a:r>
                  <a:rPr lang="en-US" altLang="ko-KR" spc="-150" dirty="0">
                    <a:latin typeface="+mj-ea"/>
                    <a:ea typeface="+mj-ea"/>
                  </a:rPr>
                  <a:t>&amp;</a:t>
                </a:r>
                <a:r>
                  <a:rPr lang="ko-KR" altLang="en-US" spc="-150" dirty="0">
                    <a:latin typeface="+mj-ea"/>
                    <a:ea typeface="+mj-ea"/>
                  </a:rPr>
                  <a:t> </a:t>
                </a:r>
                <a:r>
                  <a:rPr lang="en-US" altLang="ko-KR" spc="-150" dirty="0">
                    <a:latin typeface="+mj-ea"/>
                    <a:ea typeface="+mj-ea"/>
                  </a:rPr>
                  <a:t>Company</a:t>
                </a:r>
                <a:endParaRPr lang="ko-KR" altLang="en-US" spc="-150" dirty="0"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096EB7A0-AAE7-47A5-827E-ABA35F155D49}"/>
              </a:ext>
            </a:extLst>
          </p:cNvPr>
          <p:cNvGrpSpPr/>
          <p:nvPr/>
        </p:nvGrpSpPr>
        <p:grpSpPr>
          <a:xfrm>
            <a:off x="7951048" y="1558834"/>
            <a:ext cx="3069185" cy="2283962"/>
            <a:chOff x="1574799" y="1397000"/>
            <a:chExt cx="4521200" cy="3364492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26B5328-ED6B-4AA0-8723-50614E6CA75E}"/>
                </a:ext>
              </a:extLst>
            </p:cNvPr>
            <p:cNvSpPr/>
            <p:nvPr/>
          </p:nvSpPr>
          <p:spPr>
            <a:xfrm>
              <a:off x="1574799" y="1397000"/>
              <a:ext cx="4521200" cy="22351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accent1"/>
                  </a:solidFill>
                </a:rPr>
                <a:t>40% </a:t>
              </a:r>
              <a:r>
                <a:rPr lang="ko-KR" altLang="en-US" sz="1600" b="1" dirty="0">
                  <a:solidFill>
                    <a:schemeClr val="accent1"/>
                  </a:solidFill>
                </a:rPr>
                <a:t>소비자가</a:t>
              </a:r>
              <a:r>
                <a:rPr lang="en-US" altLang="ko-KR" sz="1600" b="1" dirty="0">
                  <a:solidFill>
                    <a:schemeClr val="accent1"/>
                  </a:solidFill>
                </a:rPr>
                <a:t> </a:t>
              </a:r>
              <a:r>
                <a:rPr lang="ko-KR" altLang="en-US" sz="1600" b="1" dirty="0" err="1">
                  <a:solidFill>
                    <a:schemeClr val="accent1"/>
                  </a:solidFill>
                </a:rPr>
                <a:t>비접촉</a:t>
              </a:r>
              <a:r>
                <a:rPr lang="ko-KR" altLang="en-US" sz="1600" b="1" dirty="0">
                  <a:solidFill>
                    <a:schemeClr val="accent1"/>
                  </a:solidFill>
                </a:rPr>
                <a:t> 결제 사용</a:t>
              </a: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8B85ECBB-8273-4987-AE7F-ED3A6E043357}"/>
                </a:ext>
              </a:extLst>
            </p:cNvPr>
            <p:cNvGrpSpPr/>
            <p:nvPr/>
          </p:nvGrpSpPr>
          <p:grpSpPr>
            <a:xfrm>
              <a:off x="2230007" y="3902146"/>
              <a:ext cx="3210778" cy="859346"/>
              <a:chOff x="1407683" y="4140200"/>
              <a:chExt cx="3210777" cy="859347"/>
            </a:xfrm>
          </p:grpSpPr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185D8F31-7D2C-40FC-9DCB-BBAC6D9A29D4}"/>
                  </a:ext>
                </a:extLst>
              </p:cNvPr>
              <p:cNvCxnSpPr/>
              <p:nvPr/>
            </p:nvCxnSpPr>
            <p:spPr>
              <a:xfrm>
                <a:off x="2726831" y="4140200"/>
                <a:ext cx="57248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D87514-06C2-4274-BDB1-B9A36F900F13}"/>
                  </a:ext>
                </a:extLst>
              </p:cNvPr>
              <p:cNvSpPr txBox="1"/>
              <p:nvPr/>
            </p:nvSpPr>
            <p:spPr>
              <a:xfrm>
                <a:off x="1407683" y="4410147"/>
                <a:ext cx="3210777" cy="589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spc="-150" dirty="0">
                    <a:latin typeface="+mj-ea"/>
                    <a:ea typeface="+mj-ea"/>
                  </a:rPr>
                  <a:t>IBM</a:t>
                </a:r>
                <a:endParaRPr lang="ko-KR" altLang="en-US" sz="2000" spc="-150" dirty="0"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A13A374-FE27-4D19-B1EC-C8C0EC5AB144}"/>
              </a:ext>
            </a:extLst>
          </p:cNvPr>
          <p:cNvGrpSpPr/>
          <p:nvPr/>
        </p:nvGrpSpPr>
        <p:grpSpPr>
          <a:xfrm>
            <a:off x="7951045" y="4017409"/>
            <a:ext cx="3069185" cy="2253184"/>
            <a:chOff x="1574799" y="1397000"/>
            <a:chExt cx="4521200" cy="3319153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7123467-1B5B-4AD7-B8AD-6929339DFE8E}"/>
                </a:ext>
              </a:extLst>
            </p:cNvPr>
            <p:cNvSpPr/>
            <p:nvPr/>
          </p:nvSpPr>
          <p:spPr>
            <a:xfrm>
              <a:off x="1574799" y="1397000"/>
              <a:ext cx="4521200" cy="22351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accent1"/>
                  </a:solidFill>
                </a:rPr>
                <a:t>다양성 추구와 개인화</a:t>
              </a: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519115EE-3FB2-4045-9703-1E3DB2E3AFDA}"/>
                </a:ext>
              </a:extLst>
            </p:cNvPr>
            <p:cNvGrpSpPr/>
            <p:nvPr/>
          </p:nvGrpSpPr>
          <p:grpSpPr>
            <a:xfrm>
              <a:off x="2230007" y="3902146"/>
              <a:ext cx="3210778" cy="814007"/>
              <a:chOff x="1407683" y="4140200"/>
              <a:chExt cx="3210777" cy="81400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F72DC2B-DBAF-46C7-BA68-C7D273F62FD4}"/>
                  </a:ext>
                </a:extLst>
              </p:cNvPr>
              <p:cNvSpPr txBox="1"/>
              <p:nvPr/>
            </p:nvSpPr>
            <p:spPr>
              <a:xfrm>
                <a:off x="1407683" y="4410146"/>
                <a:ext cx="3210777" cy="544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pc="-150" dirty="0">
                    <a:latin typeface="+mj-ea"/>
                    <a:ea typeface="+mj-ea"/>
                  </a:rPr>
                  <a:t>Michael Solomon</a:t>
                </a:r>
                <a:endParaRPr lang="ko-KR" altLang="en-US" spc="-150" dirty="0">
                  <a:latin typeface="+mj-ea"/>
                  <a:ea typeface="+mj-ea"/>
                </a:endParaRPr>
              </a:p>
            </p:txBody>
          </p: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44E4CBDA-FC22-4B25-9456-CB4A1E095021}"/>
                  </a:ext>
                </a:extLst>
              </p:cNvPr>
              <p:cNvCxnSpPr/>
              <p:nvPr/>
            </p:nvCxnSpPr>
            <p:spPr>
              <a:xfrm>
                <a:off x="2726831" y="4140200"/>
                <a:ext cx="57248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50771682-DEC6-4CBD-B6F3-F66468FA28B6}"/>
              </a:ext>
            </a:extLst>
          </p:cNvPr>
          <p:cNvSpPr txBox="1"/>
          <p:nvPr/>
        </p:nvSpPr>
        <p:spPr>
          <a:xfrm>
            <a:off x="1392870" y="312082"/>
            <a:ext cx="41857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해외 소비자 니즈</a:t>
            </a:r>
          </a:p>
        </p:txBody>
      </p:sp>
    </p:spTree>
    <p:extLst>
      <p:ext uri="{BB962C8B-B14F-4D97-AF65-F5344CB8AC3E}">
        <p14:creationId xmlns:p14="http://schemas.microsoft.com/office/powerpoint/2010/main" val="3117540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12082"/>
            <a:ext cx="43492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결론</a:t>
            </a:r>
            <a:r>
              <a:rPr lang="en-US" altLang="ko-KR" dirty="0"/>
              <a:t>)</a:t>
            </a:r>
            <a:r>
              <a:rPr lang="ko-KR" altLang="en-US" dirty="0"/>
              <a:t> 소비자 니즈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2223483C-712A-412F-B855-147EA96F8589}"/>
              </a:ext>
            </a:extLst>
          </p:cNvPr>
          <p:cNvGrpSpPr/>
          <p:nvPr/>
        </p:nvGrpSpPr>
        <p:grpSpPr>
          <a:xfrm>
            <a:off x="524270" y="2217524"/>
            <a:ext cx="11143460" cy="2422951"/>
            <a:chOff x="1218690" y="2140319"/>
            <a:chExt cx="13511349" cy="2422951"/>
          </a:xfrm>
        </p:grpSpPr>
        <p:sp>
          <p:nvSpPr>
            <p:cNvPr id="5" name="사각형: 잘린 대각선 방향 모서리 4">
              <a:extLst>
                <a:ext uri="{FF2B5EF4-FFF2-40B4-BE49-F238E27FC236}">
                  <a16:creationId xmlns:a16="http://schemas.microsoft.com/office/drawing/2014/main" id="{08FFDA7B-A915-4779-8405-C1B2BD63602F}"/>
                </a:ext>
              </a:extLst>
            </p:cNvPr>
            <p:cNvSpPr/>
            <p:nvPr/>
          </p:nvSpPr>
          <p:spPr>
            <a:xfrm>
              <a:off x="1218690" y="2647399"/>
              <a:ext cx="2865120" cy="1915871"/>
            </a:xfrm>
            <a:prstGeom prst="snip2Diag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/>
                <a:t>건강</a:t>
              </a:r>
              <a:r>
                <a:rPr lang="en-US" altLang="ko-KR" sz="2000" b="1" dirty="0"/>
                <a:t>, </a:t>
              </a:r>
              <a:r>
                <a:rPr lang="ko-KR" altLang="en-US" sz="2000" b="1" dirty="0"/>
                <a:t>안전</a:t>
              </a:r>
            </a:p>
          </p:txBody>
        </p:sp>
        <p:sp>
          <p:nvSpPr>
            <p:cNvPr id="6" name="사각형: 잘린 대각선 방향 모서리 5">
              <a:extLst>
                <a:ext uri="{FF2B5EF4-FFF2-40B4-BE49-F238E27FC236}">
                  <a16:creationId xmlns:a16="http://schemas.microsoft.com/office/drawing/2014/main" id="{21C61C7C-A583-4422-97E2-8ABCF0251F01}"/>
                </a:ext>
              </a:extLst>
            </p:cNvPr>
            <p:cNvSpPr/>
            <p:nvPr/>
          </p:nvSpPr>
          <p:spPr>
            <a:xfrm>
              <a:off x="4767433" y="2641956"/>
              <a:ext cx="2865120" cy="1915871"/>
            </a:xfrm>
            <a:prstGeom prst="snip2Diag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/>
                <a:t>먹기 편리함</a:t>
              </a:r>
              <a:r>
                <a:rPr lang="en-US" altLang="ko-KR" sz="2000" b="1" dirty="0"/>
                <a:t>, </a:t>
              </a:r>
            </a:p>
            <a:p>
              <a:pPr algn="ctr"/>
              <a:r>
                <a:rPr lang="ko-KR" altLang="en-US" sz="2000" b="1" dirty="0"/>
                <a:t>구매 용의함</a:t>
              </a:r>
            </a:p>
          </p:txBody>
        </p:sp>
        <p:sp>
          <p:nvSpPr>
            <p:cNvPr id="7" name="사각형: 잘린 대각선 방향 모서리 6">
              <a:extLst>
                <a:ext uri="{FF2B5EF4-FFF2-40B4-BE49-F238E27FC236}">
                  <a16:creationId xmlns:a16="http://schemas.microsoft.com/office/drawing/2014/main" id="{AF88C62A-CDC0-4005-9194-2914E0C0064B}"/>
                </a:ext>
              </a:extLst>
            </p:cNvPr>
            <p:cNvSpPr/>
            <p:nvPr/>
          </p:nvSpPr>
          <p:spPr>
            <a:xfrm>
              <a:off x="8316176" y="2641955"/>
              <a:ext cx="2865120" cy="1915871"/>
            </a:xfrm>
            <a:prstGeom prst="snip2Diag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/>
                <a:t>합리적인 가격</a:t>
              </a:r>
              <a:r>
                <a:rPr lang="en-US" altLang="ko-KR" sz="2000" b="1" dirty="0"/>
                <a:t>,</a:t>
              </a:r>
            </a:p>
            <a:p>
              <a:pPr algn="ctr"/>
              <a:r>
                <a:rPr lang="ko-KR" altLang="en-US" sz="2000" b="1" dirty="0"/>
                <a:t>맛</a:t>
              </a:r>
              <a:endParaRPr lang="en-US" altLang="ko-KR" sz="2000" b="1" dirty="0"/>
            </a:p>
          </p:txBody>
        </p:sp>
        <p:sp>
          <p:nvSpPr>
            <p:cNvPr id="8" name="순서도: 다른 페이지 연결선 7">
              <a:extLst>
                <a:ext uri="{FF2B5EF4-FFF2-40B4-BE49-F238E27FC236}">
                  <a16:creationId xmlns:a16="http://schemas.microsoft.com/office/drawing/2014/main" id="{FD919444-6FC8-499A-8C98-354E7CBC100A}"/>
                </a:ext>
              </a:extLst>
            </p:cNvPr>
            <p:cNvSpPr/>
            <p:nvPr/>
          </p:nvSpPr>
          <p:spPr>
            <a:xfrm>
              <a:off x="2258855" y="2140321"/>
              <a:ext cx="740228" cy="635725"/>
            </a:xfrm>
            <a:prstGeom prst="flowChartOffpageConnector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FF0000"/>
                  </a:solidFill>
                </a:rPr>
                <a:t>1</a:t>
              </a:r>
              <a:endParaRPr lang="ko-KR" alt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순서도: 다른 페이지 연결선 8">
              <a:extLst>
                <a:ext uri="{FF2B5EF4-FFF2-40B4-BE49-F238E27FC236}">
                  <a16:creationId xmlns:a16="http://schemas.microsoft.com/office/drawing/2014/main" id="{67E57B7C-BB40-44FE-8408-6ACFFD95618A}"/>
                </a:ext>
              </a:extLst>
            </p:cNvPr>
            <p:cNvSpPr/>
            <p:nvPr/>
          </p:nvSpPr>
          <p:spPr>
            <a:xfrm>
              <a:off x="5725886" y="2140320"/>
              <a:ext cx="740228" cy="635725"/>
            </a:xfrm>
            <a:prstGeom prst="flowChartOffpageConnector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FF0000"/>
                  </a:solidFill>
                </a:rPr>
                <a:t>2</a:t>
              </a:r>
              <a:endParaRPr lang="ko-KR" alt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순서도: 다른 페이지 연결선 9">
              <a:extLst>
                <a:ext uri="{FF2B5EF4-FFF2-40B4-BE49-F238E27FC236}">
                  <a16:creationId xmlns:a16="http://schemas.microsoft.com/office/drawing/2014/main" id="{EA20A772-EB02-4799-A464-AF6A691A096E}"/>
                </a:ext>
              </a:extLst>
            </p:cNvPr>
            <p:cNvSpPr/>
            <p:nvPr/>
          </p:nvSpPr>
          <p:spPr>
            <a:xfrm>
              <a:off x="9274629" y="2140319"/>
              <a:ext cx="740228" cy="635725"/>
            </a:xfrm>
            <a:prstGeom prst="flowChartOffpageConnector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FF0000"/>
                  </a:solidFill>
                </a:rPr>
                <a:t>3</a:t>
              </a:r>
              <a:endParaRPr lang="ko-KR" alt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사각형: 잘린 대각선 방향 모서리 11">
              <a:extLst>
                <a:ext uri="{FF2B5EF4-FFF2-40B4-BE49-F238E27FC236}">
                  <a16:creationId xmlns:a16="http://schemas.microsoft.com/office/drawing/2014/main" id="{BC100017-00AE-4BB5-AD98-B9A529474F83}"/>
                </a:ext>
              </a:extLst>
            </p:cNvPr>
            <p:cNvSpPr/>
            <p:nvPr/>
          </p:nvSpPr>
          <p:spPr>
            <a:xfrm>
              <a:off x="11864919" y="2641955"/>
              <a:ext cx="2865120" cy="1915871"/>
            </a:xfrm>
            <a:prstGeom prst="snip2Diag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/>
                <a:t>신뢰성</a:t>
              </a:r>
              <a:endParaRPr lang="en-US" altLang="ko-KR" sz="2000" b="1" dirty="0"/>
            </a:p>
            <a:p>
              <a:pPr algn="ctr"/>
              <a:r>
                <a:rPr lang="en-US" altLang="ko-KR" sz="2000" b="1" dirty="0"/>
                <a:t>(</a:t>
              </a:r>
              <a:r>
                <a:rPr lang="ko-KR" altLang="en-US" sz="2000" b="1" dirty="0"/>
                <a:t>브랜드</a:t>
              </a:r>
              <a:r>
                <a:rPr lang="en-US" altLang="ko-KR" sz="2000" b="1" dirty="0"/>
                <a:t>)</a:t>
              </a:r>
            </a:p>
          </p:txBody>
        </p:sp>
        <p:sp>
          <p:nvSpPr>
            <p:cNvPr id="13" name="순서도: 다른 페이지 연결선 12">
              <a:extLst>
                <a:ext uri="{FF2B5EF4-FFF2-40B4-BE49-F238E27FC236}">
                  <a16:creationId xmlns:a16="http://schemas.microsoft.com/office/drawing/2014/main" id="{4F96DBC7-0D94-45C7-8150-24EB48F0A99E}"/>
                </a:ext>
              </a:extLst>
            </p:cNvPr>
            <p:cNvSpPr/>
            <p:nvPr/>
          </p:nvSpPr>
          <p:spPr>
            <a:xfrm>
              <a:off x="12823372" y="2140319"/>
              <a:ext cx="740228" cy="635725"/>
            </a:xfrm>
            <a:prstGeom prst="flowChartOffpageConnector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FF0000"/>
                  </a:solidFill>
                </a:rPr>
                <a:t>4</a:t>
              </a:r>
              <a:endParaRPr lang="ko-KR" altLang="en-US" sz="2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4682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925018-FF83-427A-AE36-95FE648231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4E29E06-1F41-4AB6-B018-CB8170A76D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1F153A-B513-4AC8-9731-28C6B9678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CE6590-5E1C-4FAC-A08F-0F230B24BB67}"/>
              </a:ext>
            </a:extLst>
          </p:cNvPr>
          <p:cNvSpPr txBox="1"/>
          <p:nvPr/>
        </p:nvSpPr>
        <p:spPr>
          <a:xfrm>
            <a:off x="0" y="2944932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2</a:t>
            </a:r>
            <a:r>
              <a:rPr lang="en-US" altLang="ko-KR" sz="5400" b="1">
                <a:solidFill>
                  <a:schemeClr val="bg1"/>
                </a:solidFill>
              </a:rPr>
              <a:t>. </a:t>
            </a:r>
            <a:r>
              <a:rPr lang="ko-KR" altLang="en-US" sz="5400" b="1" dirty="0">
                <a:solidFill>
                  <a:schemeClr val="bg1"/>
                </a:solidFill>
              </a:rPr>
              <a:t>식품유통업체 니즈</a:t>
            </a:r>
          </a:p>
        </p:txBody>
      </p:sp>
      <p:sp>
        <p:nvSpPr>
          <p:cNvPr id="6" name="양쪽 대괄호 5">
            <a:extLst>
              <a:ext uri="{FF2B5EF4-FFF2-40B4-BE49-F238E27FC236}">
                <a16:creationId xmlns:a16="http://schemas.microsoft.com/office/drawing/2014/main" id="{37D84418-3CAA-4E4E-8285-3B9B59B3351F}"/>
              </a:ext>
            </a:extLst>
          </p:cNvPr>
          <p:cNvSpPr/>
          <p:nvPr/>
        </p:nvSpPr>
        <p:spPr>
          <a:xfrm>
            <a:off x="2412274" y="2967335"/>
            <a:ext cx="7376160" cy="923330"/>
          </a:xfrm>
          <a:prstGeom prst="bracketPair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866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utchery Corbacho - Pork meat of the best quality in Marbella">
            <a:extLst>
              <a:ext uri="{FF2B5EF4-FFF2-40B4-BE49-F238E27FC236}">
                <a16:creationId xmlns:a16="http://schemas.microsoft.com/office/drawing/2014/main" id="{5ADCF72C-B52B-4710-ADB9-3E34FB4C2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4968DAD-1161-4EA0-A870-E84248A051FA}"/>
              </a:ext>
            </a:extLst>
          </p:cNvPr>
          <p:cNvSpPr/>
          <p:nvPr/>
        </p:nvSpPr>
        <p:spPr>
          <a:xfrm>
            <a:off x="506514" y="586817"/>
            <a:ext cx="4866674" cy="2234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6956AF-DF93-444B-8ED6-0B097D9CD1EF}"/>
              </a:ext>
            </a:extLst>
          </p:cNvPr>
          <p:cNvSpPr txBox="1"/>
          <p:nvPr/>
        </p:nvSpPr>
        <p:spPr>
          <a:xfrm>
            <a:off x="691186" y="827034"/>
            <a:ext cx="3733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+mj-ea"/>
                <a:ea typeface="+mj-ea"/>
              </a:rPr>
              <a:t>#2-1</a:t>
            </a:r>
          </a:p>
          <a:p>
            <a:r>
              <a:rPr lang="ko-KR" altLang="en-US" sz="3600" b="1" dirty="0">
                <a:solidFill>
                  <a:schemeClr val="bg1"/>
                </a:solidFill>
                <a:latin typeface="+mj-ea"/>
                <a:ea typeface="+mj-ea"/>
              </a:rPr>
              <a:t>주력 제품 파악</a:t>
            </a:r>
          </a:p>
        </p:txBody>
      </p:sp>
    </p:spTree>
    <p:extLst>
      <p:ext uri="{BB962C8B-B14F-4D97-AF65-F5344CB8AC3E}">
        <p14:creationId xmlns:p14="http://schemas.microsoft.com/office/powerpoint/2010/main" val="3977855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12082"/>
            <a:ext cx="30802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ITDA</a:t>
            </a:r>
            <a:r>
              <a:rPr lang="ko-KR" altLang="en-US" dirty="0"/>
              <a:t>의 제품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3B922929-AB0D-4F9F-B2F9-4B1D1A2C1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897" y="1323704"/>
            <a:ext cx="8254206" cy="5239632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F89F389-1F04-4451-B791-6E355C1488C1}"/>
              </a:ext>
            </a:extLst>
          </p:cNvPr>
          <p:cNvSpPr/>
          <p:nvPr/>
        </p:nvSpPr>
        <p:spPr>
          <a:xfrm>
            <a:off x="1863634" y="3108960"/>
            <a:ext cx="8359469" cy="12801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/>
              <a:t>실제로 팔리고 있는 제품은</a:t>
            </a:r>
            <a:r>
              <a:rPr lang="en-US" altLang="ko-KR" sz="3600" b="1" dirty="0"/>
              <a:t>?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94409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12082"/>
            <a:ext cx="42920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ITDA</a:t>
            </a:r>
            <a:r>
              <a:rPr lang="ko-KR" altLang="en-US" dirty="0"/>
              <a:t>의 주력 제품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FF0519B2-A680-465F-8B2B-E1A3519195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708" y="1172582"/>
            <a:ext cx="5316583" cy="5184673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032562A1-5BC6-46D0-AA7D-554F83660430}"/>
              </a:ext>
            </a:extLst>
          </p:cNvPr>
          <p:cNvSpPr/>
          <p:nvPr/>
        </p:nvSpPr>
        <p:spPr>
          <a:xfrm>
            <a:off x="635515" y="3008061"/>
            <a:ext cx="2534194" cy="1759130"/>
          </a:xfrm>
          <a:prstGeom prst="ellipse">
            <a:avLst/>
          </a:prstGeom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브랜드</a:t>
            </a:r>
            <a:endParaRPr lang="en-US" altLang="ko-KR" sz="2400" b="1" dirty="0"/>
          </a:p>
          <a:p>
            <a:pPr algn="ctr"/>
            <a:r>
              <a:rPr lang="en-US" altLang="ko-KR" sz="2400" b="1" dirty="0"/>
              <a:t>(</a:t>
            </a:r>
            <a:r>
              <a:rPr lang="ko-KR" altLang="en-US" sz="2400" b="1" dirty="0"/>
              <a:t>신뢰도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AF65465-60A9-4DA7-B87D-65AA56EB0D54}"/>
              </a:ext>
            </a:extLst>
          </p:cNvPr>
          <p:cNvSpPr/>
          <p:nvPr/>
        </p:nvSpPr>
        <p:spPr>
          <a:xfrm>
            <a:off x="4828903" y="1234053"/>
            <a:ext cx="2534194" cy="1759130"/>
          </a:xfrm>
          <a:prstGeom prst="ellipse">
            <a:avLst/>
          </a:prstGeom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맛</a:t>
            </a:r>
            <a:endParaRPr lang="en-US" altLang="ko-KR" sz="2400" b="1" dirty="0"/>
          </a:p>
          <a:p>
            <a:pPr algn="ctr"/>
            <a:r>
              <a:rPr lang="en-US" altLang="ko-KR" sz="2400" b="1" dirty="0"/>
              <a:t>(</a:t>
            </a:r>
            <a:r>
              <a:rPr lang="ko-KR" altLang="en-US" sz="2400" b="1" dirty="0"/>
              <a:t>차별화</a:t>
            </a:r>
            <a:r>
              <a:rPr lang="en-US" altLang="ko-KR" sz="2400" b="1" dirty="0"/>
              <a:t>)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80CA329-FD41-4DA0-A88E-FA0D8DE5F313}"/>
              </a:ext>
            </a:extLst>
          </p:cNvPr>
          <p:cNvSpPr/>
          <p:nvPr/>
        </p:nvSpPr>
        <p:spPr>
          <a:xfrm>
            <a:off x="9022290" y="3008061"/>
            <a:ext cx="2534194" cy="1759130"/>
          </a:xfrm>
          <a:prstGeom prst="ellipse">
            <a:avLst/>
          </a:prstGeom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돼지고기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수요 증가</a:t>
            </a:r>
            <a:endParaRPr lang="en-US" altLang="ko-KR" sz="24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6A976A9-8999-4AB8-A4E3-8F6E34D93F82}"/>
              </a:ext>
            </a:extLst>
          </p:cNvPr>
          <p:cNvSpPr/>
          <p:nvPr/>
        </p:nvSpPr>
        <p:spPr>
          <a:xfrm>
            <a:off x="4828902" y="4805853"/>
            <a:ext cx="2534194" cy="1759130"/>
          </a:xfrm>
          <a:prstGeom prst="ellipse">
            <a:avLst/>
          </a:prstGeom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건강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5431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925018-FF83-427A-AE36-95FE648231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4E29E06-1F41-4AB6-B018-CB8170A76D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1F153A-B513-4AC8-9731-28C6B9678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CE6590-5E1C-4FAC-A08F-0F230B24BB67}"/>
              </a:ext>
            </a:extLst>
          </p:cNvPr>
          <p:cNvSpPr txBox="1"/>
          <p:nvPr/>
        </p:nvSpPr>
        <p:spPr>
          <a:xfrm>
            <a:off x="0" y="2944932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1. </a:t>
            </a:r>
            <a:r>
              <a:rPr lang="ko-KR" altLang="en-US" sz="5400" b="1" dirty="0">
                <a:solidFill>
                  <a:schemeClr val="bg1"/>
                </a:solidFill>
              </a:rPr>
              <a:t>소비자 니즈</a:t>
            </a:r>
          </a:p>
        </p:txBody>
      </p:sp>
      <p:sp>
        <p:nvSpPr>
          <p:cNvPr id="6" name="양쪽 대괄호 5">
            <a:extLst>
              <a:ext uri="{FF2B5EF4-FFF2-40B4-BE49-F238E27FC236}">
                <a16:creationId xmlns:a16="http://schemas.microsoft.com/office/drawing/2014/main" id="{37D84418-3CAA-4E4E-8285-3B9B59B3351F}"/>
              </a:ext>
            </a:extLst>
          </p:cNvPr>
          <p:cNvSpPr/>
          <p:nvPr/>
        </p:nvSpPr>
        <p:spPr>
          <a:xfrm>
            <a:off x="3479076" y="2967335"/>
            <a:ext cx="5233852" cy="923330"/>
          </a:xfrm>
          <a:prstGeom prst="bracketPair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2292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12082"/>
            <a:ext cx="56028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 err="1"/>
              <a:t>보성녹돈의</a:t>
            </a:r>
            <a:r>
              <a:rPr lang="ko-KR" altLang="en-US" dirty="0"/>
              <a:t> 가격저항선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FF0519B2-A680-465F-8B2B-E1A3519195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927" y="2173226"/>
            <a:ext cx="1491330" cy="14543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6C5C219-6018-4D80-A1C4-1CCC85ED4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588" y="1182786"/>
            <a:ext cx="7064828" cy="5363132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6E421C2F-FF7B-4AA5-B2A7-512A12611723}"/>
              </a:ext>
            </a:extLst>
          </p:cNvPr>
          <p:cNvGrpSpPr/>
          <p:nvPr/>
        </p:nvGrpSpPr>
        <p:grpSpPr>
          <a:xfrm>
            <a:off x="339634" y="2011680"/>
            <a:ext cx="1789624" cy="3831772"/>
            <a:chOff x="339634" y="1672046"/>
            <a:chExt cx="1789624" cy="3248265"/>
          </a:xfrm>
        </p:grpSpPr>
        <p:sp>
          <p:nvSpPr>
            <p:cNvPr id="2" name="사각형: 잘린 대각선 방향 모서리 1">
              <a:extLst>
                <a:ext uri="{FF2B5EF4-FFF2-40B4-BE49-F238E27FC236}">
                  <a16:creationId xmlns:a16="http://schemas.microsoft.com/office/drawing/2014/main" id="{943A3DD5-889D-4525-8444-BE8A1320E981}"/>
                </a:ext>
              </a:extLst>
            </p:cNvPr>
            <p:cNvSpPr/>
            <p:nvPr/>
          </p:nvSpPr>
          <p:spPr>
            <a:xfrm>
              <a:off x="339634" y="1672046"/>
              <a:ext cx="1789624" cy="853407"/>
            </a:xfrm>
            <a:prstGeom prst="snip2Diag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12</a:t>
              </a:r>
              <a:r>
                <a:rPr lang="ko-KR" altLang="en-US" dirty="0">
                  <a:solidFill>
                    <a:schemeClr val="bg1"/>
                  </a:solidFill>
                </a:rPr>
                <a:t>개 브랜드 중 </a:t>
              </a:r>
              <a:r>
                <a:rPr lang="en-US" altLang="ko-KR" b="1" dirty="0">
                  <a:solidFill>
                    <a:schemeClr val="bg1"/>
                  </a:solidFill>
                </a:rPr>
                <a:t>2</a:t>
              </a:r>
              <a:r>
                <a:rPr lang="ko-KR" altLang="en-US" b="1" dirty="0">
                  <a:solidFill>
                    <a:schemeClr val="bg1"/>
                  </a:solidFill>
                </a:rPr>
                <a:t>위</a:t>
              </a:r>
            </a:p>
          </p:txBody>
        </p:sp>
        <p:sp>
          <p:nvSpPr>
            <p:cNvPr id="15" name="사각형: 잘린 대각선 방향 모서리 14">
              <a:extLst>
                <a:ext uri="{FF2B5EF4-FFF2-40B4-BE49-F238E27FC236}">
                  <a16:creationId xmlns:a16="http://schemas.microsoft.com/office/drawing/2014/main" id="{5233E7C9-D953-4B27-9A87-C3777532C7C7}"/>
                </a:ext>
              </a:extLst>
            </p:cNvPr>
            <p:cNvSpPr/>
            <p:nvPr/>
          </p:nvSpPr>
          <p:spPr>
            <a:xfrm>
              <a:off x="339634" y="2869475"/>
              <a:ext cx="1789624" cy="853407"/>
            </a:xfrm>
            <a:prstGeom prst="snip2Diag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평균가</a:t>
              </a:r>
              <a:r>
                <a:rPr lang="en-US" altLang="ko-KR" dirty="0">
                  <a:solidFill>
                    <a:schemeClr val="bg1"/>
                  </a:solidFill>
                </a:rPr>
                <a:t>: </a:t>
              </a:r>
              <a:r>
                <a:rPr lang="en-US" altLang="ko-KR" b="1" dirty="0">
                  <a:solidFill>
                    <a:schemeClr val="bg1"/>
                  </a:solidFill>
                </a:rPr>
                <a:t>15,637</a:t>
              </a:r>
              <a:r>
                <a:rPr lang="ko-KR" altLang="en-US" b="1" dirty="0">
                  <a:solidFill>
                    <a:schemeClr val="bg1"/>
                  </a:solidFill>
                </a:rPr>
                <a:t>원</a:t>
              </a:r>
            </a:p>
          </p:txBody>
        </p:sp>
        <p:sp>
          <p:nvSpPr>
            <p:cNvPr id="16" name="사각형: 잘린 대각선 방향 모서리 15">
              <a:extLst>
                <a:ext uri="{FF2B5EF4-FFF2-40B4-BE49-F238E27FC236}">
                  <a16:creationId xmlns:a16="http://schemas.microsoft.com/office/drawing/2014/main" id="{139A3D80-51EF-49FE-9748-DBF6D87508D0}"/>
                </a:ext>
              </a:extLst>
            </p:cNvPr>
            <p:cNvSpPr/>
            <p:nvPr/>
          </p:nvSpPr>
          <p:spPr>
            <a:xfrm>
              <a:off x="339634" y="4066904"/>
              <a:ext cx="1789624" cy="853407"/>
            </a:xfrm>
            <a:prstGeom prst="snip2Diag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평균가의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b="1" u="sng" dirty="0">
                  <a:solidFill>
                    <a:schemeClr val="bg1"/>
                  </a:solidFill>
                </a:rPr>
                <a:t>121.25%</a:t>
              </a:r>
              <a:endParaRPr lang="ko-KR" altLang="en-US" b="1" u="sng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C89F4350-D8A1-462E-80A7-BDF5A2EAE876}"/>
              </a:ext>
            </a:extLst>
          </p:cNvPr>
          <p:cNvSpPr/>
          <p:nvPr/>
        </p:nvSpPr>
        <p:spPr>
          <a:xfrm>
            <a:off x="8107680" y="2735363"/>
            <a:ext cx="661851" cy="3300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5AEEF061-B5F0-40B2-ADAF-DB13609F91EF}"/>
              </a:ext>
            </a:extLst>
          </p:cNvPr>
          <p:cNvSpPr/>
          <p:nvPr/>
        </p:nvSpPr>
        <p:spPr>
          <a:xfrm>
            <a:off x="2606040" y="4877507"/>
            <a:ext cx="1789624" cy="85344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DB808D6-9AEF-4A4F-B5A3-AEEA78569CA3}"/>
              </a:ext>
            </a:extLst>
          </p:cNvPr>
          <p:cNvSpPr/>
          <p:nvPr/>
        </p:nvSpPr>
        <p:spPr>
          <a:xfrm>
            <a:off x="4635663" y="4509299"/>
            <a:ext cx="2360023" cy="1490907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u="sng" dirty="0">
                <a:solidFill>
                  <a:schemeClr val="tx1"/>
                </a:solidFill>
              </a:rPr>
              <a:t>Target</a:t>
            </a:r>
          </a:p>
          <a:p>
            <a:pPr algn="ctr"/>
            <a:endParaRPr lang="en-US" altLang="ko-KR" sz="800" b="1" u="sng" dirty="0">
              <a:solidFill>
                <a:schemeClr val="tx1"/>
              </a:solidFill>
            </a:endParaRPr>
          </a:p>
          <a:p>
            <a:pPr marL="342900" indent="-342900">
              <a:buAutoNum type="arabicParenR"/>
            </a:pPr>
            <a:r>
              <a:rPr lang="ko-KR" altLang="en-US" b="1" dirty="0">
                <a:solidFill>
                  <a:schemeClr val="tx1"/>
                </a:solidFill>
              </a:rPr>
              <a:t>현지 고소득층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342900" indent="-342900">
              <a:buAutoNum type="arabicParenR"/>
            </a:pPr>
            <a:r>
              <a:rPr lang="ko-KR" altLang="en-US" b="1" dirty="0">
                <a:solidFill>
                  <a:schemeClr val="tx1"/>
                </a:solidFill>
              </a:rPr>
              <a:t>현지 외국인</a:t>
            </a:r>
          </a:p>
        </p:txBody>
      </p:sp>
    </p:spTree>
    <p:extLst>
      <p:ext uri="{BB962C8B-B14F-4D97-AF65-F5344CB8AC3E}">
        <p14:creationId xmlns:p14="http://schemas.microsoft.com/office/powerpoint/2010/main" val="3054072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20607BF-00F1-4D5C-B7DF-6687885AE049}"/>
              </a:ext>
            </a:extLst>
          </p:cNvPr>
          <p:cNvSpPr/>
          <p:nvPr/>
        </p:nvSpPr>
        <p:spPr>
          <a:xfrm>
            <a:off x="2995749" y="4994334"/>
            <a:ext cx="8732940" cy="108198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12082"/>
            <a:ext cx="42920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ITDA</a:t>
            </a:r>
            <a:r>
              <a:rPr lang="ko-KR" altLang="en-US" dirty="0"/>
              <a:t>의 주력 제품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B729311-163D-4837-A617-74452081E14A}"/>
              </a:ext>
            </a:extLst>
          </p:cNvPr>
          <p:cNvGrpSpPr/>
          <p:nvPr/>
        </p:nvGrpSpPr>
        <p:grpSpPr>
          <a:xfrm>
            <a:off x="2995749" y="3043350"/>
            <a:ext cx="8732940" cy="1368352"/>
            <a:chOff x="1218690" y="2140319"/>
            <a:chExt cx="13511349" cy="2422951"/>
          </a:xfrm>
        </p:grpSpPr>
        <p:sp>
          <p:nvSpPr>
            <p:cNvPr id="13" name="사각형: 잘린 대각선 방향 모서리 12">
              <a:extLst>
                <a:ext uri="{FF2B5EF4-FFF2-40B4-BE49-F238E27FC236}">
                  <a16:creationId xmlns:a16="http://schemas.microsoft.com/office/drawing/2014/main" id="{3AE5D60B-B09B-452F-93AE-012B1735915F}"/>
                </a:ext>
              </a:extLst>
            </p:cNvPr>
            <p:cNvSpPr/>
            <p:nvPr/>
          </p:nvSpPr>
          <p:spPr>
            <a:xfrm>
              <a:off x="1218690" y="2647399"/>
              <a:ext cx="2865120" cy="1915871"/>
            </a:xfrm>
            <a:prstGeom prst="snip2Diag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/>
                <a:t>건강</a:t>
              </a:r>
              <a:r>
                <a:rPr lang="en-US" altLang="ko-KR" sz="2000" b="1" dirty="0"/>
                <a:t>, </a:t>
              </a:r>
              <a:r>
                <a:rPr lang="ko-KR" altLang="en-US" sz="2000" b="1" dirty="0"/>
                <a:t>안전</a:t>
              </a:r>
            </a:p>
          </p:txBody>
        </p:sp>
        <p:sp>
          <p:nvSpPr>
            <p:cNvPr id="14" name="사각형: 잘린 대각선 방향 모서리 13">
              <a:extLst>
                <a:ext uri="{FF2B5EF4-FFF2-40B4-BE49-F238E27FC236}">
                  <a16:creationId xmlns:a16="http://schemas.microsoft.com/office/drawing/2014/main" id="{2A4D729F-B5A0-45CA-BBB3-6FA24EF77F86}"/>
                </a:ext>
              </a:extLst>
            </p:cNvPr>
            <p:cNvSpPr/>
            <p:nvPr/>
          </p:nvSpPr>
          <p:spPr>
            <a:xfrm>
              <a:off x="4767433" y="2641956"/>
              <a:ext cx="2865120" cy="1915871"/>
            </a:xfrm>
            <a:prstGeom prst="snip2Diag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/>
                <a:t>먹기 편리함</a:t>
              </a:r>
              <a:r>
                <a:rPr lang="en-US" altLang="ko-KR" sz="2000" b="1" dirty="0"/>
                <a:t>, </a:t>
              </a:r>
            </a:p>
            <a:p>
              <a:pPr algn="ctr"/>
              <a:r>
                <a:rPr lang="ko-KR" altLang="en-US" sz="2000" b="1" dirty="0"/>
                <a:t>구매 용의함</a:t>
              </a:r>
            </a:p>
          </p:txBody>
        </p:sp>
        <p:sp>
          <p:nvSpPr>
            <p:cNvPr id="15" name="사각형: 잘린 대각선 방향 모서리 14">
              <a:extLst>
                <a:ext uri="{FF2B5EF4-FFF2-40B4-BE49-F238E27FC236}">
                  <a16:creationId xmlns:a16="http://schemas.microsoft.com/office/drawing/2014/main" id="{4926CC32-1664-4104-B778-A048268DF4E0}"/>
                </a:ext>
              </a:extLst>
            </p:cNvPr>
            <p:cNvSpPr/>
            <p:nvPr/>
          </p:nvSpPr>
          <p:spPr>
            <a:xfrm>
              <a:off x="8316176" y="2641955"/>
              <a:ext cx="2865120" cy="1915871"/>
            </a:xfrm>
            <a:prstGeom prst="snip2Diag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/>
                <a:t>싼 가격</a:t>
              </a:r>
              <a:r>
                <a:rPr lang="en-US" altLang="ko-KR" sz="2000" b="1" dirty="0"/>
                <a:t>,</a:t>
              </a:r>
            </a:p>
            <a:p>
              <a:pPr algn="ctr"/>
              <a:r>
                <a:rPr lang="ko-KR" altLang="en-US" sz="2000" b="1" dirty="0"/>
                <a:t>맛</a:t>
              </a:r>
              <a:endParaRPr lang="en-US" altLang="ko-KR" sz="2000" b="1" dirty="0"/>
            </a:p>
          </p:txBody>
        </p:sp>
        <p:sp>
          <p:nvSpPr>
            <p:cNvPr id="16" name="순서도: 다른 페이지 연결선 15">
              <a:extLst>
                <a:ext uri="{FF2B5EF4-FFF2-40B4-BE49-F238E27FC236}">
                  <a16:creationId xmlns:a16="http://schemas.microsoft.com/office/drawing/2014/main" id="{F36937C7-D0B7-4482-A6BA-E4492B92BD12}"/>
                </a:ext>
              </a:extLst>
            </p:cNvPr>
            <p:cNvSpPr/>
            <p:nvPr/>
          </p:nvSpPr>
          <p:spPr>
            <a:xfrm>
              <a:off x="2258855" y="2140321"/>
              <a:ext cx="740228" cy="635725"/>
            </a:xfrm>
            <a:prstGeom prst="flowChartOffpageConnector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FF0000"/>
                  </a:solidFill>
                </a:rPr>
                <a:t>1</a:t>
              </a:r>
              <a:endParaRPr lang="ko-KR" alt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순서도: 다른 페이지 연결선 16">
              <a:extLst>
                <a:ext uri="{FF2B5EF4-FFF2-40B4-BE49-F238E27FC236}">
                  <a16:creationId xmlns:a16="http://schemas.microsoft.com/office/drawing/2014/main" id="{335C314A-4B8C-4112-AA85-B5CFAFEE2FBE}"/>
                </a:ext>
              </a:extLst>
            </p:cNvPr>
            <p:cNvSpPr/>
            <p:nvPr/>
          </p:nvSpPr>
          <p:spPr>
            <a:xfrm>
              <a:off x="5725886" y="2140320"/>
              <a:ext cx="740228" cy="635725"/>
            </a:xfrm>
            <a:prstGeom prst="flowChartOffpageConnector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FF0000"/>
                  </a:solidFill>
                </a:rPr>
                <a:t>2</a:t>
              </a:r>
              <a:endParaRPr lang="ko-KR" alt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18" name="순서도: 다른 페이지 연결선 17">
              <a:extLst>
                <a:ext uri="{FF2B5EF4-FFF2-40B4-BE49-F238E27FC236}">
                  <a16:creationId xmlns:a16="http://schemas.microsoft.com/office/drawing/2014/main" id="{365526E8-7D80-4B89-B77A-79AB9C171973}"/>
                </a:ext>
              </a:extLst>
            </p:cNvPr>
            <p:cNvSpPr/>
            <p:nvPr/>
          </p:nvSpPr>
          <p:spPr>
            <a:xfrm>
              <a:off x="9274629" y="2140319"/>
              <a:ext cx="740228" cy="635725"/>
            </a:xfrm>
            <a:prstGeom prst="flowChartOffpageConnector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FF0000"/>
                  </a:solidFill>
                </a:rPr>
                <a:t>3</a:t>
              </a:r>
              <a:endParaRPr lang="ko-KR" alt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19" name="사각형: 잘린 대각선 방향 모서리 18">
              <a:extLst>
                <a:ext uri="{FF2B5EF4-FFF2-40B4-BE49-F238E27FC236}">
                  <a16:creationId xmlns:a16="http://schemas.microsoft.com/office/drawing/2014/main" id="{16E03F68-6F30-4A03-BC0C-442901D95D17}"/>
                </a:ext>
              </a:extLst>
            </p:cNvPr>
            <p:cNvSpPr/>
            <p:nvPr/>
          </p:nvSpPr>
          <p:spPr>
            <a:xfrm>
              <a:off x="11864919" y="2641955"/>
              <a:ext cx="2865120" cy="1915871"/>
            </a:xfrm>
            <a:prstGeom prst="snip2Diag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/>
                <a:t>신뢰성</a:t>
              </a:r>
              <a:endParaRPr lang="en-US" altLang="ko-KR" sz="2000" b="1" dirty="0"/>
            </a:p>
            <a:p>
              <a:pPr algn="ctr"/>
              <a:r>
                <a:rPr lang="en-US" altLang="ko-KR" sz="2000" b="1" dirty="0"/>
                <a:t>(</a:t>
              </a:r>
              <a:r>
                <a:rPr lang="ko-KR" altLang="en-US" sz="2000" b="1" dirty="0"/>
                <a:t>브랜드</a:t>
              </a:r>
              <a:r>
                <a:rPr lang="en-US" altLang="ko-KR" sz="2000" b="1" dirty="0"/>
                <a:t>)</a:t>
              </a:r>
            </a:p>
          </p:txBody>
        </p:sp>
        <p:sp>
          <p:nvSpPr>
            <p:cNvPr id="20" name="순서도: 다른 페이지 연결선 19">
              <a:extLst>
                <a:ext uri="{FF2B5EF4-FFF2-40B4-BE49-F238E27FC236}">
                  <a16:creationId xmlns:a16="http://schemas.microsoft.com/office/drawing/2014/main" id="{314E2865-8A13-42C8-9CFD-4023957EF065}"/>
                </a:ext>
              </a:extLst>
            </p:cNvPr>
            <p:cNvSpPr/>
            <p:nvPr/>
          </p:nvSpPr>
          <p:spPr>
            <a:xfrm>
              <a:off x="12823372" y="2140319"/>
              <a:ext cx="740228" cy="635725"/>
            </a:xfrm>
            <a:prstGeom prst="flowChartOffpageConnector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FF0000"/>
                  </a:solidFill>
                </a:rPr>
                <a:t>4</a:t>
              </a:r>
              <a:endParaRPr lang="ko-KR" altLang="en-US" sz="2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448DFA5F-4A84-4CDA-A2E1-BC4A94B83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883" y="69668"/>
            <a:ext cx="3775823" cy="3775823"/>
          </a:xfrm>
          <a:prstGeom prst="rect">
            <a:avLst/>
          </a:prstGeom>
        </p:spPr>
      </p:pic>
      <p:sp>
        <p:nvSpPr>
          <p:cNvPr id="2" name="순서도: 카드 1">
            <a:extLst>
              <a:ext uri="{FF2B5EF4-FFF2-40B4-BE49-F238E27FC236}">
                <a16:creationId xmlns:a16="http://schemas.microsoft.com/office/drawing/2014/main" id="{09062199-61CC-4587-8F92-B4F17FCDE848}"/>
              </a:ext>
            </a:extLst>
          </p:cNvPr>
          <p:cNvSpPr/>
          <p:nvPr/>
        </p:nvSpPr>
        <p:spPr>
          <a:xfrm>
            <a:off x="571519" y="3326647"/>
            <a:ext cx="1525794" cy="1081978"/>
          </a:xfrm>
          <a:prstGeom prst="flowChartPunchedCar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n w="12700">
                  <a:noFill/>
                </a:ln>
              </a:rPr>
              <a:t>소비자</a:t>
            </a:r>
          </a:p>
        </p:txBody>
      </p:sp>
      <p:sp>
        <p:nvSpPr>
          <p:cNvPr id="22" name="순서도: 카드 21">
            <a:extLst>
              <a:ext uri="{FF2B5EF4-FFF2-40B4-BE49-F238E27FC236}">
                <a16:creationId xmlns:a16="http://schemas.microsoft.com/office/drawing/2014/main" id="{E6747297-A39F-4FC3-8D9C-A087D57828C4}"/>
              </a:ext>
            </a:extLst>
          </p:cNvPr>
          <p:cNvSpPr/>
          <p:nvPr/>
        </p:nvSpPr>
        <p:spPr>
          <a:xfrm>
            <a:off x="571519" y="4994338"/>
            <a:ext cx="1525794" cy="1081978"/>
          </a:xfrm>
          <a:prstGeom prst="flowChartPunchedCar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n w="12700">
                  <a:noFill/>
                </a:ln>
              </a:rPr>
              <a:t>유통업체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539C5D-6E94-443F-AF88-508686B0C984}"/>
              </a:ext>
            </a:extLst>
          </p:cNvPr>
          <p:cNvSpPr txBox="1"/>
          <p:nvPr/>
        </p:nvSpPr>
        <p:spPr>
          <a:xfrm>
            <a:off x="7010817" y="5119825"/>
            <a:ext cx="5196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?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23" name="사각형: 잘린 대각선 방향 모서리 22">
            <a:extLst>
              <a:ext uri="{FF2B5EF4-FFF2-40B4-BE49-F238E27FC236}">
                <a16:creationId xmlns:a16="http://schemas.microsoft.com/office/drawing/2014/main" id="{7C23C4EC-D28F-4E8A-B73B-3208A9AFB62B}"/>
              </a:ext>
            </a:extLst>
          </p:cNvPr>
          <p:cNvSpPr/>
          <p:nvPr/>
        </p:nvSpPr>
        <p:spPr>
          <a:xfrm>
            <a:off x="7583146" y="3322316"/>
            <a:ext cx="1851845" cy="1081981"/>
          </a:xfrm>
          <a:prstGeom prst="snip2Diag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조금 비싸도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고품질 맛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2681910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Global Market Research | LinkedIn">
            <a:extLst>
              <a:ext uri="{FF2B5EF4-FFF2-40B4-BE49-F238E27FC236}">
                <a16:creationId xmlns:a16="http://schemas.microsoft.com/office/drawing/2014/main" id="{390100A4-467A-490A-9D26-995CF0E45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4968DAD-1161-4EA0-A870-E84248A051FA}"/>
              </a:ext>
            </a:extLst>
          </p:cNvPr>
          <p:cNvSpPr/>
          <p:nvPr/>
        </p:nvSpPr>
        <p:spPr>
          <a:xfrm>
            <a:off x="506514" y="586817"/>
            <a:ext cx="4866674" cy="2234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6956AF-DF93-444B-8ED6-0B097D9CD1EF}"/>
              </a:ext>
            </a:extLst>
          </p:cNvPr>
          <p:cNvSpPr txBox="1"/>
          <p:nvPr/>
        </p:nvSpPr>
        <p:spPr>
          <a:xfrm>
            <a:off x="691185" y="827034"/>
            <a:ext cx="41681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+mj-ea"/>
                <a:ea typeface="+mj-ea"/>
              </a:rPr>
              <a:t>#2-2</a:t>
            </a:r>
          </a:p>
          <a:p>
            <a:r>
              <a:rPr lang="ko-KR" altLang="en-US" sz="3600" b="1" dirty="0">
                <a:solidFill>
                  <a:schemeClr val="bg1"/>
                </a:solidFill>
                <a:latin typeface="+mj-ea"/>
                <a:ea typeface="+mj-ea"/>
              </a:rPr>
              <a:t>해외시장 니즈 분석</a:t>
            </a:r>
          </a:p>
        </p:txBody>
      </p:sp>
    </p:spTree>
    <p:extLst>
      <p:ext uri="{BB962C8B-B14F-4D97-AF65-F5344CB8AC3E}">
        <p14:creationId xmlns:p14="http://schemas.microsoft.com/office/powerpoint/2010/main" val="701128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12082"/>
            <a:ext cx="90433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ITDA</a:t>
            </a:r>
            <a:r>
              <a:rPr lang="ko-KR" altLang="en-US" dirty="0"/>
              <a:t>의 주요 수출국 </a:t>
            </a:r>
            <a:r>
              <a:rPr lang="en-US" altLang="ko-KR" dirty="0"/>
              <a:t>(2021.06.16 </a:t>
            </a:r>
            <a:r>
              <a:rPr lang="ko-KR" altLang="en-US" dirty="0"/>
              <a:t>기준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07DD8FF9-501D-490D-81B8-20A4649A1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827" y="1369204"/>
            <a:ext cx="9969799" cy="498115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1449B76-5C3C-4661-8BC2-D8A27632FF8C}"/>
              </a:ext>
            </a:extLst>
          </p:cNvPr>
          <p:cNvSpPr/>
          <p:nvPr/>
        </p:nvSpPr>
        <p:spPr>
          <a:xfrm>
            <a:off x="2987040" y="3004457"/>
            <a:ext cx="6949440" cy="35705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423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12082"/>
            <a:ext cx="77673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ITDA</a:t>
            </a:r>
            <a:r>
              <a:rPr lang="ko-KR" altLang="en-US" dirty="0"/>
              <a:t>의 주요 수출국 수출액 비중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43FA3971-5F53-481B-AF08-ABF539E440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9646166"/>
              </p:ext>
            </p:extLst>
          </p:nvPr>
        </p:nvGraphicFramePr>
        <p:xfrm>
          <a:off x="1951338" y="1495886"/>
          <a:ext cx="6650446" cy="50044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50ACD36D-5031-422E-94EB-2D49B6D596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6128985"/>
              </p:ext>
            </p:extLst>
          </p:nvPr>
        </p:nvGraphicFramePr>
        <p:xfrm>
          <a:off x="7010401" y="1487674"/>
          <a:ext cx="4903437" cy="39556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88973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12082"/>
            <a:ext cx="53976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수출 잠재력 분석 방법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EA88E9-E36E-4275-AFB6-56C0A9ABEAA0}"/>
              </a:ext>
            </a:extLst>
          </p:cNvPr>
          <p:cNvGrpSpPr/>
          <p:nvPr/>
        </p:nvGrpSpPr>
        <p:grpSpPr>
          <a:xfrm>
            <a:off x="1715589" y="1837510"/>
            <a:ext cx="9144000" cy="4110434"/>
            <a:chOff x="1616554" y="1582346"/>
            <a:chExt cx="9434624" cy="4689593"/>
          </a:xfrm>
        </p:grpSpPr>
        <p:sp>
          <p:nvSpPr>
            <p:cNvPr id="7" name="순서도: 카드 6">
              <a:extLst>
                <a:ext uri="{FF2B5EF4-FFF2-40B4-BE49-F238E27FC236}">
                  <a16:creationId xmlns:a16="http://schemas.microsoft.com/office/drawing/2014/main" id="{9491472B-D9F4-4096-AC99-7C1C147E6831}"/>
                </a:ext>
              </a:extLst>
            </p:cNvPr>
            <p:cNvSpPr/>
            <p:nvPr/>
          </p:nvSpPr>
          <p:spPr>
            <a:xfrm>
              <a:off x="1616554" y="1582346"/>
              <a:ext cx="1980093" cy="1081978"/>
            </a:xfrm>
            <a:prstGeom prst="flowChartPunchedCar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n w="12700">
                    <a:noFill/>
                  </a:ln>
                </a:rPr>
                <a:t>1) </a:t>
              </a:r>
              <a:r>
                <a:rPr lang="ko-KR" altLang="en-US" sz="2400" b="1" dirty="0">
                  <a:ln w="12700">
                    <a:noFill/>
                  </a:ln>
                </a:rPr>
                <a:t>시장 크기</a:t>
              </a:r>
            </a:p>
          </p:txBody>
        </p:sp>
        <p:sp>
          <p:nvSpPr>
            <p:cNvPr id="8" name="순서도: 카드 7">
              <a:extLst>
                <a:ext uri="{FF2B5EF4-FFF2-40B4-BE49-F238E27FC236}">
                  <a16:creationId xmlns:a16="http://schemas.microsoft.com/office/drawing/2014/main" id="{3D71CA77-31F7-44A7-8FE5-F7C9BAC07D86}"/>
                </a:ext>
              </a:extLst>
            </p:cNvPr>
            <p:cNvSpPr/>
            <p:nvPr/>
          </p:nvSpPr>
          <p:spPr>
            <a:xfrm>
              <a:off x="1616554" y="3386148"/>
              <a:ext cx="1980093" cy="1081978"/>
            </a:xfrm>
            <a:prstGeom prst="flowChartPunchedCar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n w="12700">
                    <a:noFill/>
                  </a:ln>
                </a:rPr>
                <a:t>2) </a:t>
              </a:r>
              <a:r>
                <a:rPr lang="ko-KR" altLang="en-US" sz="2400" b="1" dirty="0">
                  <a:ln w="12700">
                    <a:noFill/>
                  </a:ln>
                </a:rPr>
                <a:t>선호도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AD5911E7-5B19-437D-8DE6-902E8CD461CA}"/>
                </a:ext>
              </a:extLst>
            </p:cNvPr>
            <p:cNvSpPr/>
            <p:nvPr/>
          </p:nvSpPr>
          <p:spPr>
            <a:xfrm>
              <a:off x="3596642" y="1582346"/>
              <a:ext cx="7454536" cy="108198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/>
                <a:t>돼지고기 연간 총 섭취량</a:t>
              </a: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8DD5DCA8-F48A-4C3B-BA87-C9C10D08BE34}"/>
                </a:ext>
              </a:extLst>
            </p:cNvPr>
            <p:cNvSpPr/>
            <p:nvPr/>
          </p:nvSpPr>
          <p:spPr>
            <a:xfrm>
              <a:off x="3596642" y="3386148"/>
              <a:ext cx="7454536" cy="108198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/>
                <a:t>연간 </a:t>
              </a:r>
              <a:r>
                <a:rPr lang="en-US" altLang="ko-KR" sz="2000" b="1" dirty="0"/>
                <a:t>1</a:t>
              </a:r>
              <a:r>
                <a:rPr lang="ko-KR" altLang="en-US" sz="2000" b="1" dirty="0"/>
                <a:t>인당 돼지고기 섭취량</a:t>
              </a:r>
            </a:p>
          </p:txBody>
        </p:sp>
        <p:sp>
          <p:nvSpPr>
            <p:cNvPr id="10" name="순서도: 카드 9">
              <a:extLst>
                <a:ext uri="{FF2B5EF4-FFF2-40B4-BE49-F238E27FC236}">
                  <a16:creationId xmlns:a16="http://schemas.microsoft.com/office/drawing/2014/main" id="{CE8D1C80-F25A-4C6F-BC16-1A0742B41DEA}"/>
                </a:ext>
              </a:extLst>
            </p:cNvPr>
            <p:cNvSpPr/>
            <p:nvPr/>
          </p:nvSpPr>
          <p:spPr>
            <a:xfrm>
              <a:off x="1616554" y="5189957"/>
              <a:ext cx="1980093" cy="1081978"/>
            </a:xfrm>
            <a:prstGeom prst="flowChartPunchedCar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n w="12700">
                    <a:noFill/>
                  </a:ln>
                </a:rPr>
                <a:t>3) </a:t>
              </a:r>
              <a:r>
                <a:rPr lang="ko-KR" altLang="en-US" sz="2400" b="1" dirty="0">
                  <a:ln w="12700">
                    <a:noFill/>
                  </a:ln>
                </a:rPr>
                <a:t>자급률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BDFBF32E-AA66-4702-A4AF-DB12D13E1F94}"/>
                </a:ext>
              </a:extLst>
            </p:cNvPr>
            <p:cNvSpPr/>
            <p:nvPr/>
          </p:nvSpPr>
          <p:spPr>
            <a:xfrm>
              <a:off x="3596642" y="5189957"/>
              <a:ext cx="7454536" cy="10819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/>
                <a:t>돼지고기 생산량 </a:t>
              </a:r>
              <a:r>
                <a:rPr lang="en-US" altLang="ko-KR" sz="2000" b="1" dirty="0"/>
                <a:t>/ </a:t>
              </a:r>
              <a:r>
                <a:rPr lang="ko-KR" altLang="en-US" sz="2000" b="1" dirty="0"/>
                <a:t>돼지고기 소비량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6785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12082"/>
            <a:ext cx="47981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1) </a:t>
            </a:r>
            <a:r>
              <a:rPr lang="ko-KR" altLang="en-US" dirty="0"/>
              <a:t>주요 수출국 분석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BFD887A7-21DA-4A0E-9F7B-DFF6C2F1EC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902290"/>
              </p:ext>
            </p:extLst>
          </p:nvPr>
        </p:nvGraphicFramePr>
        <p:xfrm>
          <a:off x="1392870" y="1364097"/>
          <a:ext cx="6937828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6297">
                  <a:extLst>
                    <a:ext uri="{9D8B030D-6E8A-4147-A177-3AD203B41FA5}">
                      <a16:colId xmlns:a16="http://schemas.microsoft.com/office/drawing/2014/main" val="1317240643"/>
                    </a:ext>
                  </a:extLst>
                </a:gridCol>
                <a:gridCol w="1907177">
                  <a:extLst>
                    <a:ext uri="{9D8B030D-6E8A-4147-A177-3AD203B41FA5}">
                      <a16:colId xmlns:a16="http://schemas.microsoft.com/office/drawing/2014/main" val="2235832496"/>
                    </a:ext>
                  </a:extLst>
                </a:gridCol>
                <a:gridCol w="1907177">
                  <a:extLst>
                    <a:ext uri="{9D8B030D-6E8A-4147-A177-3AD203B41FA5}">
                      <a16:colId xmlns:a16="http://schemas.microsoft.com/office/drawing/2014/main" val="2950129659"/>
                    </a:ext>
                  </a:extLst>
                </a:gridCol>
                <a:gridCol w="1907177">
                  <a:extLst>
                    <a:ext uri="{9D8B030D-6E8A-4147-A177-3AD203B41FA5}">
                      <a16:colId xmlns:a16="http://schemas.microsoft.com/office/drawing/2014/main" val="3004822371"/>
                    </a:ext>
                  </a:extLst>
                </a:gridCol>
              </a:tblGrid>
              <a:tr h="5656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국가</a:t>
                      </a:r>
                    </a:p>
                  </a:txBody>
                  <a:tcPr>
                    <a:lnB w="381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시장 크기 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총 섭취량</a:t>
                      </a:r>
                      <a:r>
                        <a:rPr lang="en-US" altLang="ko-KR" dirty="0"/>
                        <a:t>: ton)</a:t>
                      </a:r>
                      <a:endParaRPr lang="ko-KR" altLang="en-US" dirty="0"/>
                    </a:p>
                  </a:txBody>
                  <a:tcPr>
                    <a:lnB w="381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선호도 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인당 섭취량</a:t>
                      </a:r>
                      <a:r>
                        <a:rPr lang="en-US" altLang="ko-KR" dirty="0"/>
                        <a:t>: kg)</a:t>
                      </a:r>
                      <a:endParaRPr lang="ko-KR" altLang="en-US" dirty="0"/>
                    </a:p>
                  </a:txBody>
                  <a:tcPr>
                    <a:lnB w="381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자급률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생산량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소비량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B w="381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3917200"/>
                  </a:ext>
                </a:extLst>
              </a:tr>
              <a:tr h="3277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한국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1,378,457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29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80%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65333"/>
                  </a:ext>
                </a:extLst>
              </a:tr>
              <a:tr h="3277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홍콩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500,000</a:t>
                      </a:r>
                      <a:endParaRPr lang="ko-KR" alt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66.6</a:t>
                      </a:r>
                      <a:endParaRPr lang="ko-KR" alt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6.8%</a:t>
                      </a:r>
                      <a:endParaRPr lang="ko-KR" alt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23483648"/>
                  </a:ext>
                </a:extLst>
              </a:tr>
              <a:tr h="3277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297,200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0.0002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132.6%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49037"/>
                  </a:ext>
                </a:extLst>
              </a:tr>
              <a:tr h="3277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러시아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3,939,624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100%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289157"/>
                  </a:ext>
                </a:extLst>
              </a:tr>
              <a:tr h="3277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대만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900,000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37.7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90%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884409"/>
                  </a:ext>
                </a:extLst>
              </a:tr>
              <a:tr h="3277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싱가포르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115,000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452817"/>
                  </a:ext>
                </a:extLst>
              </a:tr>
              <a:tr h="3277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필리핀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1,654,599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14.9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97%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757576"/>
                  </a:ext>
                </a:extLst>
              </a:tr>
              <a:tr h="3277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호주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667,000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25.9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57.8%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168417"/>
                  </a:ext>
                </a:extLst>
              </a:tr>
            </a:tbl>
          </a:graphicData>
        </a:graphic>
      </p:graphicFrame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7D886DD-C820-49C7-B9A3-72CDA41A9825}"/>
              </a:ext>
            </a:extLst>
          </p:cNvPr>
          <p:cNvSpPr/>
          <p:nvPr/>
        </p:nvSpPr>
        <p:spPr>
          <a:xfrm>
            <a:off x="1392869" y="2333897"/>
            <a:ext cx="6937827" cy="409303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6D0319C-1105-4922-86CD-680823B948E9}"/>
              </a:ext>
            </a:extLst>
          </p:cNvPr>
          <p:cNvSpPr/>
          <p:nvPr/>
        </p:nvSpPr>
        <p:spPr>
          <a:xfrm>
            <a:off x="2603862" y="3826672"/>
            <a:ext cx="1924595" cy="40930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23764C6-5281-4B76-A3C2-5B4C58E9E273}"/>
              </a:ext>
            </a:extLst>
          </p:cNvPr>
          <p:cNvSpPr/>
          <p:nvPr/>
        </p:nvSpPr>
        <p:spPr>
          <a:xfrm>
            <a:off x="1392867" y="4518549"/>
            <a:ext cx="6937827" cy="409303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38D7CD8-6757-4925-9F67-57A038E5C0BC}"/>
              </a:ext>
            </a:extLst>
          </p:cNvPr>
          <p:cNvSpPr/>
          <p:nvPr/>
        </p:nvSpPr>
        <p:spPr>
          <a:xfrm>
            <a:off x="6406099" y="3790922"/>
            <a:ext cx="1924595" cy="409303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5A26C44-6E91-452E-9F75-E0D43B850D80}"/>
              </a:ext>
            </a:extLst>
          </p:cNvPr>
          <p:cNvSpPr/>
          <p:nvPr/>
        </p:nvSpPr>
        <p:spPr>
          <a:xfrm>
            <a:off x="4504982" y="2739315"/>
            <a:ext cx="1924595" cy="322209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F985B88-AD96-48D7-9030-482E9F92B9CD}"/>
              </a:ext>
            </a:extLst>
          </p:cNvPr>
          <p:cNvSpPr/>
          <p:nvPr/>
        </p:nvSpPr>
        <p:spPr>
          <a:xfrm>
            <a:off x="8551817" y="3183357"/>
            <a:ext cx="1114697" cy="49128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554412C-D7F6-4CAC-ACC1-F06711D1C039}"/>
              </a:ext>
            </a:extLst>
          </p:cNvPr>
          <p:cNvSpPr/>
          <p:nvPr/>
        </p:nvSpPr>
        <p:spPr>
          <a:xfrm>
            <a:off x="9826673" y="2884717"/>
            <a:ext cx="1776549" cy="108856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체류 외국인</a:t>
            </a:r>
            <a:endParaRPr lang="en-US" altLang="ko-KR" b="1" dirty="0"/>
          </a:p>
          <a:p>
            <a:pPr algn="ctr"/>
            <a:r>
              <a:rPr lang="ko-KR" altLang="en-US" b="1" dirty="0"/>
              <a:t>니즈 충족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4E3399B-93EA-4C93-A39B-C8C95C41D970}"/>
              </a:ext>
            </a:extLst>
          </p:cNvPr>
          <p:cNvSpPr/>
          <p:nvPr/>
        </p:nvSpPr>
        <p:spPr>
          <a:xfrm>
            <a:off x="4528457" y="4198283"/>
            <a:ext cx="1924595" cy="322209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E0EBC98-3063-48C1-ACE5-C928E63F0CE8}"/>
              </a:ext>
            </a:extLst>
          </p:cNvPr>
          <p:cNvSpPr/>
          <p:nvPr/>
        </p:nvSpPr>
        <p:spPr>
          <a:xfrm rot="5400000">
            <a:off x="6382821" y="4993610"/>
            <a:ext cx="429730" cy="49128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13DA7B7-CD36-4271-BB02-F657515D64C0}"/>
              </a:ext>
            </a:extLst>
          </p:cNvPr>
          <p:cNvSpPr/>
          <p:nvPr/>
        </p:nvSpPr>
        <p:spPr>
          <a:xfrm>
            <a:off x="5709412" y="5479502"/>
            <a:ext cx="1776549" cy="108856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시장 확대</a:t>
            </a:r>
            <a:endParaRPr lang="en-US" altLang="ko-KR" b="1" dirty="0"/>
          </a:p>
          <a:p>
            <a:pPr algn="ctr"/>
            <a:r>
              <a:rPr lang="ko-KR" altLang="en-US" b="1" dirty="0"/>
              <a:t>가능성 큼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F0AE1D7B-8EAF-4DEF-AE39-96E8752E84E0}"/>
              </a:ext>
            </a:extLst>
          </p:cNvPr>
          <p:cNvSpPr/>
          <p:nvPr/>
        </p:nvSpPr>
        <p:spPr>
          <a:xfrm rot="5400000">
            <a:off x="3425317" y="4971460"/>
            <a:ext cx="429730" cy="49128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739152B-2188-4B35-8FF0-6C1F59FA80F3}"/>
              </a:ext>
            </a:extLst>
          </p:cNvPr>
          <p:cNvSpPr/>
          <p:nvPr/>
        </p:nvSpPr>
        <p:spPr>
          <a:xfrm>
            <a:off x="2751908" y="5457352"/>
            <a:ext cx="1776549" cy="108856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진출에 신중한</a:t>
            </a:r>
            <a:endParaRPr lang="en-US" altLang="ko-KR" b="1" dirty="0"/>
          </a:p>
          <a:p>
            <a:pPr algn="ctr"/>
            <a:r>
              <a:rPr lang="ko-KR" altLang="en-US" b="1" dirty="0"/>
              <a:t>고려 필요</a:t>
            </a:r>
          </a:p>
        </p:txBody>
      </p:sp>
    </p:spTree>
    <p:extLst>
      <p:ext uri="{BB962C8B-B14F-4D97-AF65-F5344CB8AC3E}">
        <p14:creationId xmlns:p14="http://schemas.microsoft.com/office/powerpoint/2010/main" val="2549021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  <p:bldP spid="12" grpId="0" animBg="1"/>
      <p:bldP spid="14" grpId="0" animBg="1"/>
      <p:bldP spid="7" grpId="0" animBg="1"/>
      <p:bldP spid="8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12082"/>
            <a:ext cx="36599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분석 대상 국가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순서도: 카드 6">
            <a:extLst>
              <a:ext uri="{FF2B5EF4-FFF2-40B4-BE49-F238E27FC236}">
                <a16:creationId xmlns:a16="http://schemas.microsoft.com/office/drawing/2014/main" id="{9491472B-D9F4-4096-AC99-7C1C147E6831}"/>
              </a:ext>
            </a:extLst>
          </p:cNvPr>
          <p:cNvSpPr/>
          <p:nvPr/>
        </p:nvSpPr>
        <p:spPr>
          <a:xfrm>
            <a:off x="1607845" y="2383535"/>
            <a:ext cx="1980093" cy="1081978"/>
          </a:xfrm>
          <a:prstGeom prst="flowChartPunchedCar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n w="12700">
                  <a:noFill/>
                </a:ln>
              </a:rPr>
              <a:t>주요 수출국</a:t>
            </a:r>
          </a:p>
        </p:txBody>
      </p:sp>
      <p:sp>
        <p:nvSpPr>
          <p:cNvPr id="8" name="순서도: 카드 7">
            <a:extLst>
              <a:ext uri="{FF2B5EF4-FFF2-40B4-BE49-F238E27FC236}">
                <a16:creationId xmlns:a16="http://schemas.microsoft.com/office/drawing/2014/main" id="{3D71CA77-31F7-44A7-8FE5-F7C9BAC07D86}"/>
              </a:ext>
            </a:extLst>
          </p:cNvPr>
          <p:cNvSpPr/>
          <p:nvPr/>
        </p:nvSpPr>
        <p:spPr>
          <a:xfrm>
            <a:off x="1607845" y="4512781"/>
            <a:ext cx="1980093" cy="1081978"/>
          </a:xfrm>
          <a:prstGeom prst="flowChartPunchedCar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n w="12700">
                  <a:noFill/>
                </a:ln>
              </a:rPr>
              <a:t>수출 </a:t>
            </a:r>
            <a:r>
              <a:rPr lang="ko-KR" altLang="en-US" sz="2400" b="1" dirty="0" err="1">
                <a:ln w="12700">
                  <a:noFill/>
                </a:ln>
              </a:rPr>
              <a:t>비전국</a:t>
            </a:r>
            <a:endParaRPr lang="ko-KR" altLang="en-US" sz="2400" b="1" dirty="0">
              <a:ln w="12700">
                <a:noFill/>
              </a:ln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D5911E7-5B19-437D-8DE6-902E8CD461CA}"/>
              </a:ext>
            </a:extLst>
          </p:cNvPr>
          <p:cNvSpPr/>
          <p:nvPr/>
        </p:nvSpPr>
        <p:spPr>
          <a:xfrm>
            <a:off x="3587933" y="2383535"/>
            <a:ext cx="7454536" cy="108198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홍콩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인도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러시아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대만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싱가포르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필리핀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호주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DD5DCA8-F48A-4C3B-BA87-C9C10D08BE34}"/>
              </a:ext>
            </a:extLst>
          </p:cNvPr>
          <p:cNvSpPr/>
          <p:nvPr/>
        </p:nvSpPr>
        <p:spPr>
          <a:xfrm>
            <a:off x="3587933" y="4512781"/>
            <a:ext cx="7454536" cy="108198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/>
              <a:t>?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77948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12082"/>
            <a:ext cx="47981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2) </a:t>
            </a:r>
            <a:r>
              <a:rPr lang="ko-KR" altLang="en-US" dirty="0"/>
              <a:t>수출 </a:t>
            </a:r>
            <a:r>
              <a:rPr lang="ko-KR" altLang="en-US" dirty="0" err="1"/>
              <a:t>비전국</a:t>
            </a:r>
            <a:r>
              <a:rPr lang="ko-KR" altLang="en-US" dirty="0"/>
              <a:t> 분석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List of countries by meat consumption - Wikipedia">
            <a:extLst>
              <a:ext uri="{FF2B5EF4-FFF2-40B4-BE49-F238E27FC236}">
                <a16:creationId xmlns:a16="http://schemas.microsoft.com/office/drawing/2014/main" id="{B4615CA7-0A27-49EF-AC74-2F424EB79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537" y="1172582"/>
            <a:ext cx="8140881" cy="574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4E284906-7F0A-478E-883D-9A05B48F3B4F}"/>
              </a:ext>
            </a:extLst>
          </p:cNvPr>
          <p:cNvSpPr/>
          <p:nvPr/>
        </p:nvSpPr>
        <p:spPr>
          <a:xfrm>
            <a:off x="7437120" y="5138057"/>
            <a:ext cx="1872343" cy="853440"/>
          </a:xfrm>
          <a:prstGeom prst="snip2Diag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현지인 니즈</a:t>
            </a:r>
          </a:p>
        </p:txBody>
      </p:sp>
      <p:sp>
        <p:nvSpPr>
          <p:cNvPr id="6" name="사각형: 잘린 대각선 방향 모서리 5">
            <a:extLst>
              <a:ext uri="{FF2B5EF4-FFF2-40B4-BE49-F238E27FC236}">
                <a16:creationId xmlns:a16="http://schemas.microsoft.com/office/drawing/2014/main" id="{D8FFD8D2-CD62-4422-9E70-B16B9A8345DB}"/>
              </a:ext>
            </a:extLst>
          </p:cNvPr>
          <p:cNvSpPr/>
          <p:nvPr/>
        </p:nvSpPr>
        <p:spPr>
          <a:xfrm>
            <a:off x="3639456" y="5138057"/>
            <a:ext cx="1872343" cy="853440"/>
          </a:xfrm>
          <a:prstGeom prst="snip2Diag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외국인 니즈</a:t>
            </a:r>
          </a:p>
        </p:txBody>
      </p:sp>
      <p:sp>
        <p:nvSpPr>
          <p:cNvPr id="7" name="사각형: 잘린 대각선 방향 모서리 6">
            <a:extLst>
              <a:ext uri="{FF2B5EF4-FFF2-40B4-BE49-F238E27FC236}">
                <a16:creationId xmlns:a16="http://schemas.microsoft.com/office/drawing/2014/main" id="{69C69402-A4CD-44CA-BCAF-F4F0B8ABE13E}"/>
              </a:ext>
            </a:extLst>
          </p:cNvPr>
          <p:cNvSpPr/>
          <p:nvPr/>
        </p:nvSpPr>
        <p:spPr>
          <a:xfrm>
            <a:off x="5538288" y="5153360"/>
            <a:ext cx="1872343" cy="853440"/>
          </a:xfrm>
          <a:prstGeom prst="snip2Diag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융합 니즈</a:t>
            </a:r>
          </a:p>
        </p:txBody>
      </p:sp>
    </p:spTree>
    <p:extLst>
      <p:ext uri="{BB962C8B-B14F-4D97-AF65-F5344CB8AC3E}">
        <p14:creationId xmlns:p14="http://schemas.microsoft.com/office/powerpoint/2010/main" val="1396114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market | Butcher shop, Meat shop, Butchery">
            <a:extLst>
              <a:ext uri="{FF2B5EF4-FFF2-40B4-BE49-F238E27FC236}">
                <a16:creationId xmlns:a16="http://schemas.microsoft.com/office/drawing/2014/main" id="{D7E34474-9871-46FA-95C5-BF6E51AC1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5988"/>
            <a:ext cx="12192000" cy="837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4968DAD-1161-4EA0-A870-E84248A051FA}"/>
              </a:ext>
            </a:extLst>
          </p:cNvPr>
          <p:cNvSpPr/>
          <p:nvPr/>
        </p:nvSpPr>
        <p:spPr>
          <a:xfrm>
            <a:off x="506514" y="586817"/>
            <a:ext cx="4866674" cy="2234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6956AF-DF93-444B-8ED6-0B097D9CD1EF}"/>
              </a:ext>
            </a:extLst>
          </p:cNvPr>
          <p:cNvSpPr txBox="1"/>
          <p:nvPr/>
        </p:nvSpPr>
        <p:spPr>
          <a:xfrm>
            <a:off x="691185" y="827034"/>
            <a:ext cx="42030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+mj-ea"/>
                <a:ea typeface="+mj-ea"/>
              </a:rPr>
              <a:t>#2-3</a:t>
            </a:r>
          </a:p>
          <a:p>
            <a:r>
              <a:rPr lang="ko-KR" altLang="en-US" sz="3600" b="1" dirty="0">
                <a:solidFill>
                  <a:schemeClr val="bg1"/>
                </a:solidFill>
                <a:latin typeface="+mj-ea"/>
                <a:ea typeface="+mj-ea"/>
              </a:rPr>
              <a:t>유통업체 니즈 파악</a:t>
            </a:r>
          </a:p>
        </p:txBody>
      </p:sp>
    </p:spTree>
    <p:extLst>
      <p:ext uri="{BB962C8B-B14F-4D97-AF65-F5344CB8AC3E}">
        <p14:creationId xmlns:p14="http://schemas.microsoft.com/office/powerpoint/2010/main" val="3118610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griculture Subsidies Can Fight Climate Change and Protect Food Security,  According to World Bank – Food Tank">
            <a:extLst>
              <a:ext uri="{FF2B5EF4-FFF2-40B4-BE49-F238E27FC236}">
                <a16:creationId xmlns:a16="http://schemas.microsoft.com/office/drawing/2014/main" id="{2BD0DEFC-4EB0-4791-AAD6-A6AE70F59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4968DAD-1161-4EA0-A870-E84248A051FA}"/>
              </a:ext>
            </a:extLst>
          </p:cNvPr>
          <p:cNvSpPr/>
          <p:nvPr/>
        </p:nvSpPr>
        <p:spPr>
          <a:xfrm>
            <a:off x="506514" y="586817"/>
            <a:ext cx="4866674" cy="2234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6956AF-DF93-444B-8ED6-0B097D9CD1EF}"/>
              </a:ext>
            </a:extLst>
          </p:cNvPr>
          <p:cNvSpPr txBox="1"/>
          <p:nvPr/>
        </p:nvSpPr>
        <p:spPr>
          <a:xfrm>
            <a:off x="691186" y="827034"/>
            <a:ext cx="3733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+mj-ea"/>
                <a:ea typeface="+mj-ea"/>
              </a:rPr>
              <a:t>#1-1</a:t>
            </a:r>
          </a:p>
          <a:p>
            <a:r>
              <a:rPr lang="ko-KR" altLang="en-US" sz="3600" b="1" dirty="0">
                <a:solidFill>
                  <a:schemeClr val="bg1"/>
                </a:solidFill>
                <a:latin typeface="+mj-ea"/>
                <a:ea typeface="+mj-ea"/>
              </a:rPr>
              <a:t>니즈의 정의</a:t>
            </a:r>
          </a:p>
        </p:txBody>
      </p:sp>
    </p:spTree>
    <p:extLst>
      <p:ext uri="{BB962C8B-B14F-4D97-AF65-F5344CB8AC3E}">
        <p14:creationId xmlns:p14="http://schemas.microsoft.com/office/powerpoint/2010/main" val="297075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12082"/>
            <a:ext cx="76610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주요 수출국 유통업체 니즈 파악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89E0536-F8D7-48A1-8329-392FB69247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38147"/>
              </p:ext>
            </p:extLst>
          </p:nvPr>
        </p:nvGraphicFramePr>
        <p:xfrm>
          <a:off x="1392870" y="1364097"/>
          <a:ext cx="6937828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6297">
                  <a:extLst>
                    <a:ext uri="{9D8B030D-6E8A-4147-A177-3AD203B41FA5}">
                      <a16:colId xmlns:a16="http://schemas.microsoft.com/office/drawing/2014/main" val="1317240643"/>
                    </a:ext>
                  </a:extLst>
                </a:gridCol>
                <a:gridCol w="1907177">
                  <a:extLst>
                    <a:ext uri="{9D8B030D-6E8A-4147-A177-3AD203B41FA5}">
                      <a16:colId xmlns:a16="http://schemas.microsoft.com/office/drawing/2014/main" val="2235832496"/>
                    </a:ext>
                  </a:extLst>
                </a:gridCol>
                <a:gridCol w="1907177">
                  <a:extLst>
                    <a:ext uri="{9D8B030D-6E8A-4147-A177-3AD203B41FA5}">
                      <a16:colId xmlns:a16="http://schemas.microsoft.com/office/drawing/2014/main" val="2950129659"/>
                    </a:ext>
                  </a:extLst>
                </a:gridCol>
                <a:gridCol w="1907177">
                  <a:extLst>
                    <a:ext uri="{9D8B030D-6E8A-4147-A177-3AD203B41FA5}">
                      <a16:colId xmlns:a16="http://schemas.microsoft.com/office/drawing/2014/main" val="3004822371"/>
                    </a:ext>
                  </a:extLst>
                </a:gridCol>
              </a:tblGrid>
              <a:tr h="5656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국가</a:t>
                      </a:r>
                    </a:p>
                  </a:txBody>
                  <a:tcPr>
                    <a:lnB w="381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시장 크기 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총 섭취량</a:t>
                      </a:r>
                      <a:r>
                        <a:rPr lang="en-US" altLang="ko-KR" dirty="0"/>
                        <a:t>: ton)</a:t>
                      </a:r>
                      <a:endParaRPr lang="ko-KR" altLang="en-US" dirty="0"/>
                    </a:p>
                  </a:txBody>
                  <a:tcPr>
                    <a:lnB w="381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선호도 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인당 섭취량</a:t>
                      </a:r>
                      <a:r>
                        <a:rPr lang="en-US" altLang="ko-KR" dirty="0"/>
                        <a:t>: kg)</a:t>
                      </a:r>
                      <a:endParaRPr lang="ko-KR" altLang="en-US" dirty="0"/>
                    </a:p>
                  </a:txBody>
                  <a:tcPr>
                    <a:lnB w="381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자급률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생산량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소비량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B w="381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3917200"/>
                  </a:ext>
                </a:extLst>
              </a:tr>
              <a:tr h="3277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홍콩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500,000</a:t>
                      </a:r>
                      <a:endParaRPr lang="ko-KR" alt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66.6</a:t>
                      </a:r>
                      <a:endParaRPr lang="ko-KR" alt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6.8%</a:t>
                      </a:r>
                      <a:endParaRPr lang="ko-KR" alt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23483648"/>
                  </a:ext>
                </a:extLst>
              </a:tr>
              <a:tr h="3277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297,200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0.0002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132.6%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49037"/>
                  </a:ext>
                </a:extLst>
              </a:tr>
              <a:tr h="3277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러시아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3,939,624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100%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289157"/>
                  </a:ext>
                </a:extLst>
              </a:tr>
              <a:tr h="3277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대만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900,000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37.7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90%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884409"/>
                  </a:ext>
                </a:extLst>
              </a:tr>
              <a:tr h="3277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싱가포르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115,000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452817"/>
                  </a:ext>
                </a:extLst>
              </a:tr>
              <a:tr h="3277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필리핀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1,654,599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14.9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97%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757576"/>
                  </a:ext>
                </a:extLst>
              </a:tr>
              <a:tr h="3277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호주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667,000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25.9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57.8%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168417"/>
                  </a:ext>
                </a:extLst>
              </a:tr>
            </a:tbl>
          </a:graphicData>
        </a:graphic>
      </p:graphicFrame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A07BE0F-30A4-418C-B671-B8BDB7C45248}"/>
              </a:ext>
            </a:extLst>
          </p:cNvPr>
          <p:cNvSpPr/>
          <p:nvPr/>
        </p:nvSpPr>
        <p:spPr>
          <a:xfrm>
            <a:off x="8330699" y="2011684"/>
            <a:ext cx="569462" cy="261244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C5745C2-1497-457D-A44E-FC3F1D5C5F12}"/>
              </a:ext>
            </a:extLst>
          </p:cNvPr>
          <p:cNvSpPr/>
          <p:nvPr/>
        </p:nvSpPr>
        <p:spPr>
          <a:xfrm>
            <a:off x="8900161" y="2011674"/>
            <a:ext cx="2525485" cy="261235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현지인</a:t>
            </a:r>
            <a:endParaRPr lang="en-US" altLang="ko-KR" b="1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B64599B-0AF5-4B74-85BB-8344FD2B23EB}"/>
              </a:ext>
            </a:extLst>
          </p:cNvPr>
          <p:cNvSpPr/>
          <p:nvPr/>
        </p:nvSpPr>
        <p:spPr>
          <a:xfrm>
            <a:off x="8330699" y="4285808"/>
            <a:ext cx="569462" cy="261244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6456ECC-D195-4864-9A09-16900D901296}"/>
              </a:ext>
            </a:extLst>
          </p:cNvPr>
          <p:cNvSpPr/>
          <p:nvPr/>
        </p:nvSpPr>
        <p:spPr>
          <a:xfrm>
            <a:off x="8900161" y="4285798"/>
            <a:ext cx="2525485" cy="261235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현지인</a:t>
            </a:r>
            <a:endParaRPr lang="en-US" altLang="ko-KR" b="1" dirty="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7535017A-A66D-4A6C-BA29-774C43ACCA30}"/>
              </a:ext>
            </a:extLst>
          </p:cNvPr>
          <p:cNvSpPr/>
          <p:nvPr/>
        </p:nvSpPr>
        <p:spPr>
          <a:xfrm>
            <a:off x="8330699" y="3501517"/>
            <a:ext cx="569462" cy="261244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B82957F-2411-4434-958A-C194CDF50AF9}"/>
              </a:ext>
            </a:extLst>
          </p:cNvPr>
          <p:cNvSpPr/>
          <p:nvPr/>
        </p:nvSpPr>
        <p:spPr>
          <a:xfrm>
            <a:off x="8900161" y="3501507"/>
            <a:ext cx="2525485" cy="261235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현지인</a:t>
            </a:r>
            <a:endParaRPr lang="en-US" altLang="ko-KR" b="1" dirty="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19D7885-0E4B-45C6-B4C2-A041C94D3C29}"/>
              </a:ext>
            </a:extLst>
          </p:cNvPr>
          <p:cNvSpPr/>
          <p:nvPr/>
        </p:nvSpPr>
        <p:spPr>
          <a:xfrm>
            <a:off x="8330698" y="2403810"/>
            <a:ext cx="569462" cy="261244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518E3F4-FB98-4E35-91AB-8852FB4CF57D}"/>
              </a:ext>
            </a:extLst>
          </p:cNvPr>
          <p:cNvSpPr/>
          <p:nvPr/>
        </p:nvSpPr>
        <p:spPr>
          <a:xfrm>
            <a:off x="8900160" y="2403800"/>
            <a:ext cx="2525485" cy="261235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외국인</a:t>
            </a:r>
            <a:r>
              <a:rPr lang="en-US" altLang="ko-KR" b="1" dirty="0"/>
              <a:t>&amp;</a:t>
            </a:r>
            <a:r>
              <a:rPr lang="ko-KR" altLang="en-US" b="1" dirty="0"/>
              <a:t>비싼 가격</a:t>
            </a:r>
            <a:endParaRPr lang="en-US" altLang="ko-KR" b="1" dirty="0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0FC48BEC-64FF-4AE0-8495-908383C89328}"/>
              </a:ext>
            </a:extLst>
          </p:cNvPr>
          <p:cNvSpPr/>
          <p:nvPr/>
        </p:nvSpPr>
        <p:spPr>
          <a:xfrm>
            <a:off x="8330698" y="2771471"/>
            <a:ext cx="569462" cy="261244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71BEEAC-CCAC-4792-93DF-D8649E5A7ADB}"/>
              </a:ext>
            </a:extLst>
          </p:cNvPr>
          <p:cNvSpPr/>
          <p:nvPr/>
        </p:nvSpPr>
        <p:spPr>
          <a:xfrm>
            <a:off x="8900160" y="2771461"/>
            <a:ext cx="2525485" cy="26123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융합 니즈</a:t>
            </a:r>
            <a:endParaRPr lang="en-US" altLang="ko-KR" b="1" dirty="0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45C6D9B5-7D8B-4E46-B945-004678B8A1DF}"/>
              </a:ext>
            </a:extLst>
          </p:cNvPr>
          <p:cNvSpPr/>
          <p:nvPr/>
        </p:nvSpPr>
        <p:spPr>
          <a:xfrm>
            <a:off x="8330698" y="3157540"/>
            <a:ext cx="569462" cy="261244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D841AC3-EE49-4C64-9FD5-726C3D27E4A1}"/>
              </a:ext>
            </a:extLst>
          </p:cNvPr>
          <p:cNvSpPr/>
          <p:nvPr/>
        </p:nvSpPr>
        <p:spPr>
          <a:xfrm>
            <a:off x="8900160" y="3157530"/>
            <a:ext cx="2525485" cy="26123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융합 니즈</a:t>
            </a:r>
            <a:endParaRPr lang="en-US" altLang="ko-KR" b="1" dirty="0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3D7C3536-A863-4616-B98F-45BCAC815338}"/>
              </a:ext>
            </a:extLst>
          </p:cNvPr>
          <p:cNvSpPr/>
          <p:nvPr/>
        </p:nvSpPr>
        <p:spPr>
          <a:xfrm>
            <a:off x="8330698" y="3906041"/>
            <a:ext cx="569462" cy="261244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3C9EC3F-E43E-49A0-BFD6-F4C874D77C50}"/>
              </a:ext>
            </a:extLst>
          </p:cNvPr>
          <p:cNvSpPr/>
          <p:nvPr/>
        </p:nvSpPr>
        <p:spPr>
          <a:xfrm>
            <a:off x="8900160" y="3906031"/>
            <a:ext cx="2525485" cy="26123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융합 니즈</a:t>
            </a:r>
            <a:endParaRPr lang="en-US" altLang="ko-KR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3E9401-FCAB-4459-B130-F406BB4E5A5C}"/>
              </a:ext>
            </a:extLst>
          </p:cNvPr>
          <p:cNvGrpSpPr/>
          <p:nvPr/>
        </p:nvGrpSpPr>
        <p:grpSpPr>
          <a:xfrm>
            <a:off x="1392870" y="4866450"/>
            <a:ext cx="10032775" cy="1475519"/>
            <a:chOff x="1574800" y="3730428"/>
            <a:chExt cx="10236200" cy="254663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A6FBA9B-4BDB-4712-BA06-6B6B94FE6DB4}"/>
                </a:ext>
              </a:extLst>
            </p:cNvPr>
            <p:cNvSpPr/>
            <p:nvPr/>
          </p:nvSpPr>
          <p:spPr>
            <a:xfrm>
              <a:off x="1574800" y="4486378"/>
              <a:ext cx="10236200" cy="179068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/>
                <a:t>국가마다 소비자가 달라 유통업체의 니즈도 다름</a:t>
              </a:r>
              <a:r>
                <a:rPr lang="en-US" altLang="ko-KR" sz="2000" dirty="0"/>
                <a:t>  -&gt;  </a:t>
              </a:r>
              <a:r>
                <a:rPr lang="ko-KR" altLang="en-US" sz="2800" b="1" dirty="0"/>
                <a:t>국가별</a:t>
              </a:r>
              <a:r>
                <a:rPr lang="ko-KR" altLang="en-US" sz="2000" dirty="0"/>
                <a:t> </a:t>
              </a:r>
              <a:r>
                <a:rPr lang="ko-KR" altLang="en-US" sz="2800" b="1" dirty="0"/>
                <a:t>맞춤 접근 전략</a:t>
              </a:r>
              <a:endParaRPr lang="ko-KR" altLang="en-US" b="1" dirty="0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1998FEA-5953-46E8-980E-22A48DB24639}"/>
                </a:ext>
              </a:extLst>
            </p:cNvPr>
            <p:cNvGrpSpPr/>
            <p:nvPr/>
          </p:nvGrpSpPr>
          <p:grpSpPr>
            <a:xfrm>
              <a:off x="5962177" y="3730428"/>
              <a:ext cx="1105215" cy="473492"/>
              <a:chOff x="6019800" y="3698065"/>
              <a:chExt cx="1346200" cy="576734"/>
            </a:xfrm>
            <a:solidFill>
              <a:schemeClr val="accent6"/>
            </a:solidFill>
          </p:grpSpPr>
          <p:sp>
            <p:nvSpPr>
              <p:cNvPr id="30" name="화살표: 갈매기형 수장 29">
                <a:extLst>
                  <a:ext uri="{FF2B5EF4-FFF2-40B4-BE49-F238E27FC236}">
                    <a16:creationId xmlns:a16="http://schemas.microsoft.com/office/drawing/2014/main" id="{204E6725-A51E-4BED-92E8-F95820D2398C}"/>
                  </a:ext>
                </a:extLst>
              </p:cNvPr>
              <p:cNvSpPr/>
              <p:nvPr/>
            </p:nvSpPr>
            <p:spPr>
              <a:xfrm rot="5400000">
                <a:off x="6534150" y="3183715"/>
                <a:ext cx="317500" cy="1346200"/>
              </a:xfrm>
              <a:prstGeom prst="chevron">
                <a:avLst>
                  <a:gd name="adj" fmla="val 79245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화살표: 갈매기형 수장 30">
                <a:extLst>
                  <a:ext uri="{FF2B5EF4-FFF2-40B4-BE49-F238E27FC236}">
                    <a16:creationId xmlns:a16="http://schemas.microsoft.com/office/drawing/2014/main" id="{3201F977-DC33-4C95-82AF-C4132575C7CF}"/>
                  </a:ext>
                </a:extLst>
              </p:cNvPr>
              <p:cNvSpPr/>
              <p:nvPr/>
            </p:nvSpPr>
            <p:spPr>
              <a:xfrm rot="5400000">
                <a:off x="6534150" y="3442949"/>
                <a:ext cx="317500" cy="1346200"/>
              </a:xfrm>
              <a:prstGeom prst="chevron">
                <a:avLst>
                  <a:gd name="adj" fmla="val 79245"/>
                </a:avLst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76318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0" grpId="0" animBg="1"/>
      <p:bldP spid="21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925018-FF83-427A-AE36-95FE648231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4E29E06-1F41-4AB6-B018-CB8170A76D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1F153A-B513-4AC8-9731-28C6B9678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CE6590-5E1C-4FAC-A08F-0F230B24BB67}"/>
              </a:ext>
            </a:extLst>
          </p:cNvPr>
          <p:cNvSpPr txBox="1"/>
          <p:nvPr/>
        </p:nvSpPr>
        <p:spPr>
          <a:xfrm>
            <a:off x="0" y="2944932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3. </a:t>
            </a:r>
            <a:r>
              <a:rPr lang="ko-KR" altLang="en-US" sz="5400" b="1" dirty="0">
                <a:solidFill>
                  <a:schemeClr val="bg1"/>
                </a:solidFill>
              </a:rPr>
              <a:t>판매전략</a:t>
            </a:r>
          </a:p>
        </p:txBody>
      </p:sp>
      <p:sp>
        <p:nvSpPr>
          <p:cNvPr id="6" name="양쪽 대괄호 5">
            <a:extLst>
              <a:ext uri="{FF2B5EF4-FFF2-40B4-BE49-F238E27FC236}">
                <a16:creationId xmlns:a16="http://schemas.microsoft.com/office/drawing/2014/main" id="{37D84418-3CAA-4E4E-8285-3B9B59B3351F}"/>
              </a:ext>
            </a:extLst>
          </p:cNvPr>
          <p:cNvSpPr/>
          <p:nvPr/>
        </p:nvSpPr>
        <p:spPr>
          <a:xfrm>
            <a:off x="3753394" y="2967335"/>
            <a:ext cx="4929052" cy="923330"/>
          </a:xfrm>
          <a:prstGeom prst="bracketPair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6290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28727B81-ED4C-4F8B-9166-1978F30BC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4968DAD-1161-4EA0-A870-E84248A051FA}"/>
              </a:ext>
            </a:extLst>
          </p:cNvPr>
          <p:cNvSpPr/>
          <p:nvPr/>
        </p:nvSpPr>
        <p:spPr>
          <a:xfrm>
            <a:off x="506514" y="586817"/>
            <a:ext cx="4866674" cy="2234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6956AF-DF93-444B-8ED6-0B097D9CD1EF}"/>
              </a:ext>
            </a:extLst>
          </p:cNvPr>
          <p:cNvSpPr txBox="1"/>
          <p:nvPr/>
        </p:nvSpPr>
        <p:spPr>
          <a:xfrm>
            <a:off x="691186" y="827034"/>
            <a:ext cx="3733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+mj-ea"/>
                <a:ea typeface="+mj-ea"/>
              </a:rPr>
              <a:t>#3-1</a:t>
            </a:r>
          </a:p>
          <a:p>
            <a:r>
              <a:rPr lang="ko-KR" altLang="en-US" sz="3600" b="1" dirty="0">
                <a:solidFill>
                  <a:schemeClr val="bg1"/>
                </a:solidFill>
                <a:latin typeface="+mj-ea"/>
                <a:ea typeface="+mj-ea"/>
              </a:rPr>
              <a:t>국가별 판매전략</a:t>
            </a:r>
          </a:p>
        </p:txBody>
      </p:sp>
    </p:spTree>
    <p:extLst>
      <p:ext uri="{BB962C8B-B14F-4D97-AF65-F5344CB8AC3E}">
        <p14:creationId xmlns:p14="http://schemas.microsoft.com/office/powerpoint/2010/main" val="1418286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12082"/>
            <a:ext cx="18485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1) </a:t>
            </a:r>
            <a:r>
              <a:rPr lang="ko-KR" altLang="en-US" dirty="0"/>
              <a:t>홍콩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000" y="1081523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301B290-DCB7-40B4-9349-BC2B556DD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870" y="1482905"/>
            <a:ext cx="6553200" cy="31432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10F918E-F334-4B6F-9365-E826E5810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270" y="4626155"/>
            <a:ext cx="6400800" cy="9239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0D6912C-B314-435F-AD8A-80D523BB9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407" y="5612739"/>
            <a:ext cx="6334125" cy="600075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1BC1EE1-D8A4-4EFF-AEBB-A557C4CCA21B}"/>
              </a:ext>
            </a:extLst>
          </p:cNvPr>
          <p:cNvCxnSpPr/>
          <p:nvPr/>
        </p:nvCxnSpPr>
        <p:spPr>
          <a:xfrm>
            <a:off x="5766750" y="2908663"/>
            <a:ext cx="206978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3CEA02E-8687-4AEA-AC32-A986E1ED7B21}"/>
              </a:ext>
            </a:extLst>
          </p:cNvPr>
          <p:cNvCxnSpPr>
            <a:cxnSpLocks/>
          </p:cNvCxnSpPr>
          <p:nvPr/>
        </p:nvCxnSpPr>
        <p:spPr>
          <a:xfrm>
            <a:off x="1814923" y="3200400"/>
            <a:ext cx="33944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912C24E-0302-4AFC-B552-647645ABF1CD}"/>
              </a:ext>
            </a:extLst>
          </p:cNvPr>
          <p:cNvCxnSpPr>
            <a:cxnSpLocks/>
          </p:cNvCxnSpPr>
          <p:nvPr/>
        </p:nvCxnSpPr>
        <p:spPr>
          <a:xfrm>
            <a:off x="2620466" y="4937760"/>
            <a:ext cx="181387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A0FDFD4-F7AC-4F3C-B134-AE76B5BB1462}"/>
              </a:ext>
            </a:extLst>
          </p:cNvPr>
          <p:cNvCxnSpPr>
            <a:cxnSpLocks/>
          </p:cNvCxnSpPr>
          <p:nvPr/>
        </p:nvCxnSpPr>
        <p:spPr>
          <a:xfrm>
            <a:off x="5209401" y="5220789"/>
            <a:ext cx="262713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416E993-1C89-4D04-8D43-9F820956D6BD}"/>
              </a:ext>
            </a:extLst>
          </p:cNvPr>
          <p:cNvCxnSpPr>
            <a:cxnSpLocks/>
          </p:cNvCxnSpPr>
          <p:nvPr/>
        </p:nvCxnSpPr>
        <p:spPr>
          <a:xfrm>
            <a:off x="1859710" y="5550080"/>
            <a:ext cx="76075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479A24E-E989-4243-8367-4B3071C8EABC}"/>
              </a:ext>
            </a:extLst>
          </p:cNvPr>
          <p:cNvCxnSpPr>
            <a:cxnSpLocks/>
          </p:cNvCxnSpPr>
          <p:nvPr/>
        </p:nvCxnSpPr>
        <p:spPr>
          <a:xfrm>
            <a:off x="1855665" y="5893724"/>
            <a:ext cx="585309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3D2A64A-368F-41DD-AD90-40B037574992}"/>
              </a:ext>
            </a:extLst>
          </p:cNvPr>
          <p:cNvCxnSpPr>
            <a:cxnSpLocks/>
          </p:cNvCxnSpPr>
          <p:nvPr/>
        </p:nvCxnSpPr>
        <p:spPr>
          <a:xfrm>
            <a:off x="1814923" y="6133210"/>
            <a:ext cx="296729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3B94DD7-ED08-4E59-9372-FAA772003C3A}"/>
              </a:ext>
            </a:extLst>
          </p:cNvPr>
          <p:cNvSpPr txBox="1"/>
          <p:nvPr/>
        </p:nvSpPr>
        <p:spPr>
          <a:xfrm>
            <a:off x="9743894" y="6278880"/>
            <a:ext cx="244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ko-KR" altLang="en-US" dirty="0" err="1"/>
              <a:t>농식품</a:t>
            </a:r>
            <a:r>
              <a:rPr lang="ko-KR" altLang="en-US" dirty="0"/>
              <a:t> 수출정보</a:t>
            </a:r>
          </a:p>
        </p:txBody>
      </p:sp>
      <p:sp>
        <p:nvSpPr>
          <p:cNvPr id="50" name="화살표: 갈매기형 수장 49">
            <a:extLst>
              <a:ext uri="{FF2B5EF4-FFF2-40B4-BE49-F238E27FC236}">
                <a16:creationId xmlns:a16="http://schemas.microsoft.com/office/drawing/2014/main" id="{57E65D0C-126D-49B8-95E6-A023DFB136BD}"/>
              </a:ext>
            </a:extLst>
          </p:cNvPr>
          <p:cNvSpPr/>
          <p:nvPr/>
        </p:nvSpPr>
        <p:spPr>
          <a:xfrm>
            <a:off x="8432104" y="3161341"/>
            <a:ext cx="151028" cy="1083251"/>
          </a:xfrm>
          <a:prstGeom prst="chevron">
            <a:avLst>
              <a:gd name="adj" fmla="val 79245"/>
            </a:avLst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51" name="화살표: 갈매기형 수장 50">
            <a:extLst>
              <a:ext uri="{FF2B5EF4-FFF2-40B4-BE49-F238E27FC236}">
                <a16:creationId xmlns:a16="http://schemas.microsoft.com/office/drawing/2014/main" id="{1AA39330-E32E-47BB-8FB9-B27869B902CC}"/>
              </a:ext>
            </a:extLst>
          </p:cNvPr>
          <p:cNvSpPr/>
          <p:nvPr/>
        </p:nvSpPr>
        <p:spPr>
          <a:xfrm>
            <a:off x="8648302" y="3161341"/>
            <a:ext cx="151028" cy="1083251"/>
          </a:xfrm>
          <a:prstGeom prst="chevron">
            <a:avLst>
              <a:gd name="adj" fmla="val 79245"/>
            </a:avLst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DE13520F-2C05-4171-9FCD-79B76FAA7E37}"/>
              </a:ext>
            </a:extLst>
          </p:cNvPr>
          <p:cNvSpPr/>
          <p:nvPr/>
        </p:nvSpPr>
        <p:spPr>
          <a:xfrm>
            <a:off x="9344297" y="2059392"/>
            <a:ext cx="2448106" cy="328714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b="1" dirty="0"/>
              <a:t>고소득층</a:t>
            </a:r>
            <a:r>
              <a:rPr lang="en-US" altLang="ko-KR" b="1" dirty="0"/>
              <a:t>, </a:t>
            </a:r>
            <a:r>
              <a:rPr lang="ko-KR" altLang="en-US" b="1" dirty="0"/>
              <a:t>외국인</a:t>
            </a:r>
            <a:endParaRPr lang="en-US" altLang="ko-KR" b="1" dirty="0"/>
          </a:p>
          <a:p>
            <a:endParaRPr lang="en-US" altLang="ko-KR" sz="800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고급형 슈퍼마켓에서 유통 가능한 형태</a:t>
            </a:r>
            <a:endParaRPr lang="en-US" altLang="ko-KR" b="1" dirty="0"/>
          </a:p>
          <a:p>
            <a:endParaRPr lang="en-US" altLang="ko-KR" sz="800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편리하게 소비 가능한 가공 형태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829670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12082"/>
            <a:ext cx="18485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2) </a:t>
            </a:r>
            <a:r>
              <a:rPr lang="ko-KR" altLang="en-US" dirty="0"/>
              <a:t>인도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3B310669-A02F-4267-B8F4-9A7C4CA09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" y="1604266"/>
            <a:ext cx="8153400" cy="18573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66BDE9F-87EC-4F0A-8222-372E43969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" y="3525192"/>
            <a:ext cx="8181975" cy="2276475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5A3465A-1819-4F65-918E-F91E3446BCC6}"/>
              </a:ext>
            </a:extLst>
          </p:cNvPr>
          <p:cNvCxnSpPr>
            <a:cxnSpLocks/>
          </p:cNvCxnSpPr>
          <p:nvPr/>
        </p:nvCxnSpPr>
        <p:spPr>
          <a:xfrm>
            <a:off x="4328160" y="2075713"/>
            <a:ext cx="40059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5AA194C-8D40-4AF4-AE88-7DBF368860DE}"/>
              </a:ext>
            </a:extLst>
          </p:cNvPr>
          <p:cNvCxnSpPr>
            <a:cxnSpLocks/>
          </p:cNvCxnSpPr>
          <p:nvPr/>
        </p:nvCxnSpPr>
        <p:spPr>
          <a:xfrm>
            <a:off x="322217" y="2297781"/>
            <a:ext cx="155883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9ED58FF-C2F0-44BD-8B37-89C1969176EA}"/>
              </a:ext>
            </a:extLst>
          </p:cNvPr>
          <p:cNvCxnSpPr>
            <a:cxnSpLocks/>
          </p:cNvCxnSpPr>
          <p:nvPr/>
        </p:nvCxnSpPr>
        <p:spPr>
          <a:xfrm>
            <a:off x="1014549" y="3199118"/>
            <a:ext cx="243404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3BA9904-D7A7-469C-99EC-53C2F1E41C8B}"/>
              </a:ext>
            </a:extLst>
          </p:cNvPr>
          <p:cNvCxnSpPr>
            <a:cxnSpLocks/>
          </p:cNvCxnSpPr>
          <p:nvPr/>
        </p:nvCxnSpPr>
        <p:spPr>
          <a:xfrm>
            <a:off x="5242561" y="3199117"/>
            <a:ext cx="309154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CE198FA-AD40-4A7A-A133-AC0F1FE515C5}"/>
              </a:ext>
            </a:extLst>
          </p:cNvPr>
          <p:cNvCxnSpPr>
            <a:cxnSpLocks/>
          </p:cNvCxnSpPr>
          <p:nvPr/>
        </p:nvCxnSpPr>
        <p:spPr>
          <a:xfrm>
            <a:off x="251460" y="3461639"/>
            <a:ext cx="2308860" cy="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E012501-6A89-4A15-B976-4F794881B5BF}"/>
              </a:ext>
            </a:extLst>
          </p:cNvPr>
          <p:cNvCxnSpPr>
            <a:cxnSpLocks/>
          </p:cNvCxnSpPr>
          <p:nvPr/>
        </p:nvCxnSpPr>
        <p:spPr>
          <a:xfrm>
            <a:off x="3870600" y="3709833"/>
            <a:ext cx="354910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C844BC1-349E-46FE-B3C6-0704794FAB4B}"/>
              </a:ext>
            </a:extLst>
          </p:cNvPr>
          <p:cNvCxnSpPr>
            <a:cxnSpLocks/>
          </p:cNvCxnSpPr>
          <p:nvPr/>
        </p:nvCxnSpPr>
        <p:spPr>
          <a:xfrm>
            <a:off x="696325" y="3949319"/>
            <a:ext cx="42414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0FDB5FF-6DA1-4ED6-B530-34BB37F0B0B5}"/>
              </a:ext>
            </a:extLst>
          </p:cNvPr>
          <p:cNvCxnSpPr>
            <a:cxnSpLocks/>
          </p:cNvCxnSpPr>
          <p:nvPr/>
        </p:nvCxnSpPr>
        <p:spPr>
          <a:xfrm>
            <a:off x="6039033" y="3949319"/>
            <a:ext cx="106716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72AAF5A-288F-48DD-9014-A67D2AF651F7}"/>
              </a:ext>
            </a:extLst>
          </p:cNvPr>
          <p:cNvCxnSpPr>
            <a:cxnSpLocks/>
          </p:cNvCxnSpPr>
          <p:nvPr/>
        </p:nvCxnSpPr>
        <p:spPr>
          <a:xfrm>
            <a:off x="4971872" y="4664692"/>
            <a:ext cx="328385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4B2C269-DB8C-4783-A3FB-7E58AB60F46E}"/>
              </a:ext>
            </a:extLst>
          </p:cNvPr>
          <p:cNvCxnSpPr>
            <a:cxnSpLocks/>
          </p:cNvCxnSpPr>
          <p:nvPr/>
        </p:nvCxnSpPr>
        <p:spPr>
          <a:xfrm>
            <a:off x="322217" y="4878052"/>
            <a:ext cx="334409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11B3A75-17D7-45F3-80EB-4E76F07238D9}"/>
              </a:ext>
            </a:extLst>
          </p:cNvPr>
          <p:cNvSpPr txBox="1"/>
          <p:nvPr/>
        </p:nvSpPr>
        <p:spPr>
          <a:xfrm>
            <a:off x="9743894" y="6278880"/>
            <a:ext cx="244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ko-KR" altLang="en-US" dirty="0" err="1"/>
              <a:t>농식품</a:t>
            </a:r>
            <a:r>
              <a:rPr lang="ko-KR" altLang="en-US" dirty="0"/>
              <a:t> 수출정보</a:t>
            </a:r>
          </a:p>
        </p:txBody>
      </p:sp>
      <p:sp>
        <p:nvSpPr>
          <p:cNvPr id="44" name="화살표: 갈매기형 수장 43">
            <a:extLst>
              <a:ext uri="{FF2B5EF4-FFF2-40B4-BE49-F238E27FC236}">
                <a16:creationId xmlns:a16="http://schemas.microsoft.com/office/drawing/2014/main" id="{A3975943-EB43-4812-8CCE-31DE208DDD5C}"/>
              </a:ext>
            </a:extLst>
          </p:cNvPr>
          <p:cNvSpPr/>
          <p:nvPr/>
        </p:nvSpPr>
        <p:spPr>
          <a:xfrm>
            <a:off x="8621730" y="3161341"/>
            <a:ext cx="151028" cy="1083251"/>
          </a:xfrm>
          <a:prstGeom prst="chevron">
            <a:avLst>
              <a:gd name="adj" fmla="val 79245"/>
            </a:avLst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45" name="화살표: 갈매기형 수장 44">
            <a:extLst>
              <a:ext uri="{FF2B5EF4-FFF2-40B4-BE49-F238E27FC236}">
                <a16:creationId xmlns:a16="http://schemas.microsoft.com/office/drawing/2014/main" id="{F34E05B9-21C2-46A0-A685-792D95283347}"/>
              </a:ext>
            </a:extLst>
          </p:cNvPr>
          <p:cNvSpPr/>
          <p:nvPr/>
        </p:nvSpPr>
        <p:spPr>
          <a:xfrm>
            <a:off x="8837928" y="3161341"/>
            <a:ext cx="151028" cy="1083251"/>
          </a:xfrm>
          <a:prstGeom prst="chevron">
            <a:avLst>
              <a:gd name="adj" fmla="val 79245"/>
            </a:avLst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611038CB-8F08-4FF4-B1E3-8156955A0AB7}"/>
              </a:ext>
            </a:extLst>
          </p:cNvPr>
          <p:cNvSpPr/>
          <p:nvPr/>
        </p:nvSpPr>
        <p:spPr>
          <a:xfrm>
            <a:off x="9344297" y="2059392"/>
            <a:ext cx="2448106" cy="328714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b="1" dirty="0"/>
              <a:t>안전과 위생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sz="800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고급</a:t>
            </a:r>
            <a:r>
              <a:rPr lang="en-US" altLang="ko-KR" b="1" dirty="0"/>
              <a:t>(</a:t>
            </a:r>
            <a:r>
              <a:rPr lang="ko-KR" altLang="en-US" b="1" dirty="0"/>
              <a:t>고품질</a:t>
            </a:r>
            <a:r>
              <a:rPr lang="en-US" altLang="ko-KR" b="1" dirty="0"/>
              <a:t>) </a:t>
            </a:r>
            <a:r>
              <a:rPr lang="ko-KR" altLang="en-US" b="1" dirty="0"/>
              <a:t>식사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sz="800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휴식과 수면에 도움되는 건강 식품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177805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12082"/>
            <a:ext cx="23743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3) </a:t>
            </a:r>
            <a:r>
              <a:rPr lang="ko-KR" altLang="en-US" dirty="0"/>
              <a:t>러시아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338805D-5C14-483D-A190-813D629CF20E}"/>
              </a:ext>
            </a:extLst>
          </p:cNvPr>
          <p:cNvSpPr txBox="1"/>
          <p:nvPr/>
        </p:nvSpPr>
        <p:spPr>
          <a:xfrm>
            <a:off x="9743894" y="6278880"/>
            <a:ext cx="244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ko-KR" altLang="en-US" dirty="0" err="1"/>
              <a:t>농식품</a:t>
            </a:r>
            <a:r>
              <a:rPr lang="ko-KR" altLang="en-US" dirty="0"/>
              <a:t> 수출정보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B9B037-5DC8-4C9D-B939-51FE93D17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62" y="1614018"/>
            <a:ext cx="8248650" cy="24193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19F6233-70AE-4EED-9B59-B0E24DF82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87" y="4300680"/>
            <a:ext cx="8153400" cy="1400175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CFE0B74-8E8A-4EA3-AB42-42DF5E60E7BC}"/>
              </a:ext>
            </a:extLst>
          </p:cNvPr>
          <p:cNvCxnSpPr>
            <a:cxnSpLocks/>
          </p:cNvCxnSpPr>
          <p:nvPr/>
        </p:nvCxnSpPr>
        <p:spPr>
          <a:xfrm>
            <a:off x="3247937" y="3580356"/>
            <a:ext cx="249972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A162DDC-B32B-40B5-AF79-30175BB6BE73}"/>
              </a:ext>
            </a:extLst>
          </p:cNvPr>
          <p:cNvCxnSpPr>
            <a:cxnSpLocks/>
          </p:cNvCxnSpPr>
          <p:nvPr/>
        </p:nvCxnSpPr>
        <p:spPr>
          <a:xfrm>
            <a:off x="1318988" y="1991042"/>
            <a:ext cx="183351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D010B75-0ADB-4E41-A60D-449CD91A6F2C}"/>
              </a:ext>
            </a:extLst>
          </p:cNvPr>
          <p:cNvCxnSpPr>
            <a:cxnSpLocks/>
          </p:cNvCxnSpPr>
          <p:nvPr/>
        </p:nvCxnSpPr>
        <p:spPr>
          <a:xfrm>
            <a:off x="3247937" y="3789362"/>
            <a:ext cx="142856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88F6C6E-8811-4BDD-A741-A04E93D023B6}"/>
              </a:ext>
            </a:extLst>
          </p:cNvPr>
          <p:cNvCxnSpPr>
            <a:cxnSpLocks/>
          </p:cNvCxnSpPr>
          <p:nvPr/>
        </p:nvCxnSpPr>
        <p:spPr>
          <a:xfrm>
            <a:off x="3043285" y="4560070"/>
            <a:ext cx="464638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E356D17-8CD6-4CA2-A9A0-44C6FE5ACA27}"/>
              </a:ext>
            </a:extLst>
          </p:cNvPr>
          <p:cNvCxnSpPr>
            <a:cxnSpLocks/>
          </p:cNvCxnSpPr>
          <p:nvPr/>
        </p:nvCxnSpPr>
        <p:spPr>
          <a:xfrm>
            <a:off x="2185490" y="4764722"/>
            <a:ext cx="162886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1F46B9EB-2923-405E-97BB-8C538040DBFE}"/>
              </a:ext>
            </a:extLst>
          </p:cNvPr>
          <p:cNvCxnSpPr>
            <a:cxnSpLocks/>
          </p:cNvCxnSpPr>
          <p:nvPr/>
        </p:nvCxnSpPr>
        <p:spPr>
          <a:xfrm>
            <a:off x="2668816" y="5239339"/>
            <a:ext cx="178126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화살표: 갈매기형 수장 33">
            <a:extLst>
              <a:ext uri="{FF2B5EF4-FFF2-40B4-BE49-F238E27FC236}">
                <a16:creationId xmlns:a16="http://schemas.microsoft.com/office/drawing/2014/main" id="{6DACEFAC-14F7-4CC3-812F-6DC36DDC8331}"/>
              </a:ext>
            </a:extLst>
          </p:cNvPr>
          <p:cNvSpPr/>
          <p:nvPr/>
        </p:nvSpPr>
        <p:spPr>
          <a:xfrm>
            <a:off x="8621730" y="3161341"/>
            <a:ext cx="151028" cy="1083251"/>
          </a:xfrm>
          <a:prstGeom prst="chevron">
            <a:avLst>
              <a:gd name="adj" fmla="val 79245"/>
            </a:avLst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36" name="화살표: 갈매기형 수장 35">
            <a:extLst>
              <a:ext uri="{FF2B5EF4-FFF2-40B4-BE49-F238E27FC236}">
                <a16:creationId xmlns:a16="http://schemas.microsoft.com/office/drawing/2014/main" id="{8A9E9CD0-807F-4835-9DB9-C3C09B2094EF}"/>
              </a:ext>
            </a:extLst>
          </p:cNvPr>
          <p:cNvSpPr/>
          <p:nvPr/>
        </p:nvSpPr>
        <p:spPr>
          <a:xfrm>
            <a:off x="8837928" y="3161341"/>
            <a:ext cx="151028" cy="1083251"/>
          </a:xfrm>
          <a:prstGeom prst="chevron">
            <a:avLst>
              <a:gd name="adj" fmla="val 79245"/>
            </a:avLst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EC0FB67D-AAEC-47A6-A209-384ACD0C1F4A}"/>
              </a:ext>
            </a:extLst>
          </p:cNvPr>
          <p:cNvSpPr/>
          <p:nvPr/>
        </p:nvSpPr>
        <p:spPr>
          <a:xfrm>
            <a:off x="9344297" y="2059392"/>
            <a:ext cx="2448106" cy="328714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b="1" dirty="0"/>
              <a:t>수출 가능성 희박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990521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 animBg="1"/>
      <p:bldP spid="3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12082"/>
            <a:ext cx="18485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4) </a:t>
            </a:r>
            <a:r>
              <a:rPr lang="ko-KR" altLang="en-US" dirty="0"/>
              <a:t>대만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338805D-5C14-483D-A190-813D629CF20E}"/>
              </a:ext>
            </a:extLst>
          </p:cNvPr>
          <p:cNvSpPr txBox="1"/>
          <p:nvPr/>
        </p:nvSpPr>
        <p:spPr>
          <a:xfrm>
            <a:off x="9743894" y="6278880"/>
            <a:ext cx="244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ko-KR" altLang="en-US" dirty="0" err="1"/>
              <a:t>농식품</a:t>
            </a:r>
            <a:r>
              <a:rPr lang="ko-KR" altLang="en-US" dirty="0"/>
              <a:t> 수출정보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3615E0-6B5F-49F3-A5C6-51F456AD9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99" y="2166937"/>
            <a:ext cx="8220075" cy="19145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C075158-309D-4490-85FE-F69ABE016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89" y="4261943"/>
            <a:ext cx="8181975" cy="1152525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2981EBA-ABE5-405C-A01A-5B98012D21A7}"/>
              </a:ext>
            </a:extLst>
          </p:cNvPr>
          <p:cNvCxnSpPr>
            <a:cxnSpLocks/>
          </p:cNvCxnSpPr>
          <p:nvPr/>
        </p:nvCxnSpPr>
        <p:spPr>
          <a:xfrm>
            <a:off x="4549868" y="2452596"/>
            <a:ext cx="391939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A866520-231E-40DB-9789-9788778A6DA9}"/>
              </a:ext>
            </a:extLst>
          </p:cNvPr>
          <p:cNvCxnSpPr>
            <a:cxnSpLocks/>
          </p:cNvCxnSpPr>
          <p:nvPr/>
        </p:nvCxnSpPr>
        <p:spPr>
          <a:xfrm>
            <a:off x="365399" y="2631122"/>
            <a:ext cx="50545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A713A53-0C1D-4762-A791-90C9F8DFAC40}"/>
              </a:ext>
            </a:extLst>
          </p:cNvPr>
          <p:cNvCxnSpPr>
            <a:cxnSpLocks/>
          </p:cNvCxnSpPr>
          <p:nvPr/>
        </p:nvCxnSpPr>
        <p:spPr>
          <a:xfrm>
            <a:off x="3241453" y="2879317"/>
            <a:ext cx="263683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4F26C08-2044-4D9B-82C3-3ADC0614DDE6}"/>
              </a:ext>
            </a:extLst>
          </p:cNvPr>
          <p:cNvCxnSpPr>
            <a:cxnSpLocks/>
          </p:cNvCxnSpPr>
          <p:nvPr/>
        </p:nvCxnSpPr>
        <p:spPr>
          <a:xfrm>
            <a:off x="4891728" y="3110094"/>
            <a:ext cx="261506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FD4D59C-9473-439E-B68E-0763ECD59FBC}"/>
              </a:ext>
            </a:extLst>
          </p:cNvPr>
          <p:cNvCxnSpPr>
            <a:cxnSpLocks/>
          </p:cNvCxnSpPr>
          <p:nvPr/>
        </p:nvCxnSpPr>
        <p:spPr>
          <a:xfrm>
            <a:off x="4478070" y="3349579"/>
            <a:ext cx="379507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B74DE80-94EE-4FB1-8F9D-DF2CF7F5A1E7}"/>
              </a:ext>
            </a:extLst>
          </p:cNvPr>
          <p:cNvCxnSpPr>
            <a:cxnSpLocks/>
          </p:cNvCxnSpPr>
          <p:nvPr/>
        </p:nvCxnSpPr>
        <p:spPr>
          <a:xfrm>
            <a:off x="365399" y="3580356"/>
            <a:ext cx="357958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82D069B-6770-4CCE-A8CC-21E0BF2E08D8}"/>
              </a:ext>
            </a:extLst>
          </p:cNvPr>
          <p:cNvCxnSpPr>
            <a:cxnSpLocks/>
          </p:cNvCxnSpPr>
          <p:nvPr/>
        </p:nvCxnSpPr>
        <p:spPr>
          <a:xfrm>
            <a:off x="2688278" y="4699407"/>
            <a:ext cx="367768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5D1CFFF-9B57-498A-BED3-7208CB726B8D}"/>
              </a:ext>
            </a:extLst>
          </p:cNvPr>
          <p:cNvCxnSpPr>
            <a:cxnSpLocks/>
          </p:cNvCxnSpPr>
          <p:nvPr/>
        </p:nvCxnSpPr>
        <p:spPr>
          <a:xfrm>
            <a:off x="6210895" y="4921476"/>
            <a:ext cx="22583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4F412F6-94D9-4F2D-8453-D97B0A2E032E}"/>
              </a:ext>
            </a:extLst>
          </p:cNvPr>
          <p:cNvCxnSpPr>
            <a:cxnSpLocks/>
          </p:cNvCxnSpPr>
          <p:nvPr/>
        </p:nvCxnSpPr>
        <p:spPr>
          <a:xfrm>
            <a:off x="296499" y="5160961"/>
            <a:ext cx="109637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A8754F2-10F2-4EB6-901E-30F90F765531}"/>
              </a:ext>
            </a:extLst>
          </p:cNvPr>
          <p:cNvCxnSpPr>
            <a:cxnSpLocks/>
          </p:cNvCxnSpPr>
          <p:nvPr/>
        </p:nvCxnSpPr>
        <p:spPr>
          <a:xfrm>
            <a:off x="7387389" y="5160961"/>
            <a:ext cx="88575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EFAAA5A-DFD6-4DBC-ACEA-97A294186678}"/>
              </a:ext>
            </a:extLst>
          </p:cNvPr>
          <p:cNvCxnSpPr>
            <a:cxnSpLocks/>
          </p:cNvCxnSpPr>
          <p:nvPr/>
        </p:nvCxnSpPr>
        <p:spPr>
          <a:xfrm>
            <a:off x="296499" y="5414468"/>
            <a:ext cx="80078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화살표: 갈매기형 수장 38">
            <a:extLst>
              <a:ext uri="{FF2B5EF4-FFF2-40B4-BE49-F238E27FC236}">
                <a16:creationId xmlns:a16="http://schemas.microsoft.com/office/drawing/2014/main" id="{306D27D7-10EE-4F8A-8ADF-778FFB981F2F}"/>
              </a:ext>
            </a:extLst>
          </p:cNvPr>
          <p:cNvSpPr/>
          <p:nvPr/>
        </p:nvSpPr>
        <p:spPr>
          <a:xfrm>
            <a:off x="8621730" y="3161341"/>
            <a:ext cx="151028" cy="1083251"/>
          </a:xfrm>
          <a:prstGeom prst="chevron">
            <a:avLst>
              <a:gd name="adj" fmla="val 79245"/>
            </a:avLst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40" name="화살표: 갈매기형 수장 39">
            <a:extLst>
              <a:ext uri="{FF2B5EF4-FFF2-40B4-BE49-F238E27FC236}">
                <a16:creationId xmlns:a16="http://schemas.microsoft.com/office/drawing/2014/main" id="{050185C0-7BD6-4788-A433-8FBE997339E6}"/>
              </a:ext>
            </a:extLst>
          </p:cNvPr>
          <p:cNvSpPr/>
          <p:nvPr/>
        </p:nvSpPr>
        <p:spPr>
          <a:xfrm>
            <a:off x="8837928" y="3161341"/>
            <a:ext cx="151028" cy="1083251"/>
          </a:xfrm>
          <a:prstGeom prst="chevron">
            <a:avLst>
              <a:gd name="adj" fmla="val 79245"/>
            </a:avLst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7832261-ABFC-4338-A08A-1CCFFFBB93B7}"/>
              </a:ext>
            </a:extLst>
          </p:cNvPr>
          <p:cNvSpPr/>
          <p:nvPr/>
        </p:nvSpPr>
        <p:spPr>
          <a:xfrm>
            <a:off x="9344297" y="2059392"/>
            <a:ext cx="2448106" cy="328714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b="1" dirty="0"/>
              <a:t>건강한 프리미엄 상품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sz="800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온라인 유통업체 공략</a:t>
            </a:r>
            <a:endParaRPr lang="en-US" altLang="ko-KR" b="1" dirty="0"/>
          </a:p>
          <a:p>
            <a:endParaRPr lang="en-US" altLang="ko-KR" sz="800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편의점 가공식품</a:t>
            </a:r>
            <a:r>
              <a:rPr lang="en-US" altLang="ko-KR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3705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12082"/>
            <a:ext cx="29001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5) </a:t>
            </a:r>
            <a:r>
              <a:rPr lang="ko-KR" altLang="en-US" dirty="0"/>
              <a:t>싱가포르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338805D-5C14-483D-A190-813D629CF20E}"/>
              </a:ext>
            </a:extLst>
          </p:cNvPr>
          <p:cNvSpPr txBox="1"/>
          <p:nvPr/>
        </p:nvSpPr>
        <p:spPr>
          <a:xfrm>
            <a:off x="9743894" y="6278880"/>
            <a:ext cx="244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ko-KR" altLang="en-US" dirty="0" err="1"/>
              <a:t>농식품</a:t>
            </a:r>
            <a:r>
              <a:rPr lang="ko-KR" altLang="en-US" dirty="0"/>
              <a:t> 수출정보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9C229B-3CBA-4808-A698-DEAA1D8BC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960" y="1172581"/>
            <a:ext cx="6515100" cy="21145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2E4A1A2-E9F4-47BD-8737-1EE7AE48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360" y="3321017"/>
            <a:ext cx="6362700" cy="12001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B5ACCC-7B71-4A28-AF04-13A3E2BF8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360" y="4555053"/>
            <a:ext cx="6305550" cy="8477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F34DECE-D610-4E17-9E5E-5A60988CD1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222" y="5446610"/>
            <a:ext cx="6276975" cy="1152525"/>
          </a:xfrm>
          <a:prstGeom prst="rect">
            <a:avLst/>
          </a:prstGeom>
        </p:spPr>
      </p:pic>
      <p:sp>
        <p:nvSpPr>
          <p:cNvPr id="12" name="화살표: 갈매기형 수장 11">
            <a:extLst>
              <a:ext uri="{FF2B5EF4-FFF2-40B4-BE49-F238E27FC236}">
                <a16:creationId xmlns:a16="http://schemas.microsoft.com/office/drawing/2014/main" id="{F0578DB7-48B6-40D7-867F-42E7C9023E63}"/>
              </a:ext>
            </a:extLst>
          </p:cNvPr>
          <p:cNvSpPr/>
          <p:nvPr/>
        </p:nvSpPr>
        <p:spPr>
          <a:xfrm>
            <a:off x="8621730" y="3161341"/>
            <a:ext cx="151028" cy="1083251"/>
          </a:xfrm>
          <a:prstGeom prst="chevron">
            <a:avLst>
              <a:gd name="adj" fmla="val 79245"/>
            </a:avLst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78A33073-92B9-4703-A85E-6BA23E7A2D07}"/>
              </a:ext>
            </a:extLst>
          </p:cNvPr>
          <p:cNvSpPr/>
          <p:nvPr/>
        </p:nvSpPr>
        <p:spPr>
          <a:xfrm>
            <a:off x="8837928" y="3161341"/>
            <a:ext cx="151028" cy="1083251"/>
          </a:xfrm>
          <a:prstGeom prst="chevron">
            <a:avLst>
              <a:gd name="adj" fmla="val 79245"/>
            </a:avLst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F197490-279A-478E-AFB7-F7BA4FE37E04}"/>
              </a:ext>
            </a:extLst>
          </p:cNvPr>
          <p:cNvSpPr/>
          <p:nvPr/>
        </p:nvSpPr>
        <p:spPr>
          <a:xfrm>
            <a:off x="9344297" y="2059392"/>
            <a:ext cx="2448106" cy="328714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b="1" dirty="0"/>
              <a:t>먹기 편리한 가공식품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sz="800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까다로운 절차</a:t>
            </a:r>
            <a:endParaRPr lang="en-US" altLang="ko-KR" b="1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EC36F9D-F5D1-49A8-ABC3-D9A5739A45A9}"/>
              </a:ext>
            </a:extLst>
          </p:cNvPr>
          <p:cNvCxnSpPr>
            <a:cxnSpLocks/>
          </p:cNvCxnSpPr>
          <p:nvPr/>
        </p:nvCxnSpPr>
        <p:spPr>
          <a:xfrm>
            <a:off x="3232745" y="1825580"/>
            <a:ext cx="203594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88F7BAE-73B8-404B-9A7D-7D99E59A33C9}"/>
              </a:ext>
            </a:extLst>
          </p:cNvPr>
          <p:cNvCxnSpPr>
            <a:cxnSpLocks/>
          </p:cNvCxnSpPr>
          <p:nvPr/>
        </p:nvCxnSpPr>
        <p:spPr>
          <a:xfrm>
            <a:off x="4293023" y="2104069"/>
            <a:ext cx="238645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CBC7175-E4FA-4CAC-81B7-87839495C31D}"/>
              </a:ext>
            </a:extLst>
          </p:cNvPr>
          <p:cNvCxnSpPr>
            <a:cxnSpLocks/>
          </p:cNvCxnSpPr>
          <p:nvPr/>
        </p:nvCxnSpPr>
        <p:spPr>
          <a:xfrm>
            <a:off x="6021674" y="3022824"/>
            <a:ext cx="178991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FC83AB5-2E37-458D-B634-74B82D524716}"/>
              </a:ext>
            </a:extLst>
          </p:cNvPr>
          <p:cNvCxnSpPr>
            <a:cxnSpLocks/>
          </p:cNvCxnSpPr>
          <p:nvPr/>
        </p:nvCxnSpPr>
        <p:spPr>
          <a:xfrm>
            <a:off x="1819789" y="3287131"/>
            <a:ext cx="300476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AF8E352-A4F9-4F00-A0D4-CD7F33F55D41}"/>
              </a:ext>
            </a:extLst>
          </p:cNvPr>
          <p:cNvCxnSpPr>
            <a:cxnSpLocks/>
          </p:cNvCxnSpPr>
          <p:nvPr/>
        </p:nvCxnSpPr>
        <p:spPr>
          <a:xfrm>
            <a:off x="2337949" y="4458434"/>
            <a:ext cx="331391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EBF2BB5-52A9-406E-8957-BA27F10D4D22}"/>
              </a:ext>
            </a:extLst>
          </p:cNvPr>
          <p:cNvCxnSpPr>
            <a:cxnSpLocks/>
          </p:cNvCxnSpPr>
          <p:nvPr/>
        </p:nvCxnSpPr>
        <p:spPr>
          <a:xfrm>
            <a:off x="6154632" y="4811132"/>
            <a:ext cx="96897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9C8B9F9-E782-4C6F-9700-CDECA0E32724}"/>
              </a:ext>
            </a:extLst>
          </p:cNvPr>
          <p:cNvCxnSpPr>
            <a:cxnSpLocks/>
          </p:cNvCxnSpPr>
          <p:nvPr/>
        </p:nvCxnSpPr>
        <p:spPr>
          <a:xfrm>
            <a:off x="3324044" y="5991143"/>
            <a:ext cx="417403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ECE00BF-F898-474C-AC43-8C38E83F491D}"/>
              </a:ext>
            </a:extLst>
          </p:cNvPr>
          <p:cNvCxnSpPr>
            <a:cxnSpLocks/>
          </p:cNvCxnSpPr>
          <p:nvPr/>
        </p:nvCxnSpPr>
        <p:spPr>
          <a:xfrm>
            <a:off x="1819789" y="6282880"/>
            <a:ext cx="43348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D2D94C3-D742-4DCA-BA00-076CC279775F}"/>
              </a:ext>
            </a:extLst>
          </p:cNvPr>
          <p:cNvCxnSpPr>
            <a:cxnSpLocks/>
          </p:cNvCxnSpPr>
          <p:nvPr/>
        </p:nvCxnSpPr>
        <p:spPr>
          <a:xfrm>
            <a:off x="1819789" y="6599135"/>
            <a:ext cx="159397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19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12082"/>
            <a:ext cx="23743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6) </a:t>
            </a:r>
            <a:r>
              <a:rPr lang="ko-KR" altLang="en-US" dirty="0"/>
              <a:t>필리핀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338805D-5C14-483D-A190-813D629CF20E}"/>
              </a:ext>
            </a:extLst>
          </p:cNvPr>
          <p:cNvSpPr txBox="1"/>
          <p:nvPr/>
        </p:nvSpPr>
        <p:spPr>
          <a:xfrm>
            <a:off x="9743894" y="6278880"/>
            <a:ext cx="244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ko-KR" altLang="en-US" dirty="0" err="1"/>
              <a:t>농식품</a:t>
            </a:r>
            <a:r>
              <a:rPr lang="ko-KR" altLang="en-US" dirty="0"/>
              <a:t> 수출정보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C63270-5CE7-420A-9BD2-B2BA1BB3C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78" y="1839461"/>
            <a:ext cx="8810625" cy="12763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6425917-5042-4D51-9EBA-CC6747DC1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78" y="3361190"/>
            <a:ext cx="7200900" cy="762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82F755F-C031-462B-83BF-36B8C1557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78" y="4197700"/>
            <a:ext cx="6638925" cy="2762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79580F1-0A02-47CA-8068-B26D62A9B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802" y="4941887"/>
            <a:ext cx="8115300" cy="962025"/>
          </a:xfrm>
          <a:prstGeom prst="rect">
            <a:avLst/>
          </a:prstGeom>
        </p:spPr>
      </p:pic>
      <p:sp>
        <p:nvSpPr>
          <p:cNvPr id="22" name="화살표: 갈매기형 수장 21">
            <a:extLst>
              <a:ext uri="{FF2B5EF4-FFF2-40B4-BE49-F238E27FC236}">
                <a16:creationId xmlns:a16="http://schemas.microsoft.com/office/drawing/2014/main" id="{4D279CC6-8030-492F-8784-3D181114C962}"/>
              </a:ext>
            </a:extLst>
          </p:cNvPr>
          <p:cNvSpPr/>
          <p:nvPr/>
        </p:nvSpPr>
        <p:spPr>
          <a:xfrm>
            <a:off x="8621730" y="3161341"/>
            <a:ext cx="151028" cy="1083251"/>
          </a:xfrm>
          <a:prstGeom prst="chevron">
            <a:avLst>
              <a:gd name="adj" fmla="val 79245"/>
            </a:avLst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24" name="화살표: 갈매기형 수장 23">
            <a:extLst>
              <a:ext uri="{FF2B5EF4-FFF2-40B4-BE49-F238E27FC236}">
                <a16:creationId xmlns:a16="http://schemas.microsoft.com/office/drawing/2014/main" id="{1F664EB0-2A50-4559-BBB7-A089CDBCF569}"/>
              </a:ext>
            </a:extLst>
          </p:cNvPr>
          <p:cNvSpPr/>
          <p:nvPr/>
        </p:nvSpPr>
        <p:spPr>
          <a:xfrm>
            <a:off x="8837928" y="3161341"/>
            <a:ext cx="151028" cy="1083251"/>
          </a:xfrm>
          <a:prstGeom prst="chevron">
            <a:avLst>
              <a:gd name="adj" fmla="val 79245"/>
            </a:avLst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52E88BC-F413-4F97-9D15-52129F37DBDC}"/>
              </a:ext>
            </a:extLst>
          </p:cNvPr>
          <p:cNvCxnSpPr>
            <a:cxnSpLocks/>
          </p:cNvCxnSpPr>
          <p:nvPr/>
        </p:nvCxnSpPr>
        <p:spPr>
          <a:xfrm>
            <a:off x="4885206" y="2137599"/>
            <a:ext cx="410375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633008F-444E-4683-9798-42DE18FF91F5}"/>
              </a:ext>
            </a:extLst>
          </p:cNvPr>
          <p:cNvCxnSpPr>
            <a:cxnSpLocks/>
          </p:cNvCxnSpPr>
          <p:nvPr/>
        </p:nvCxnSpPr>
        <p:spPr>
          <a:xfrm>
            <a:off x="261802" y="2342250"/>
            <a:ext cx="186308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7AE271F-00A9-4D16-926B-9ED64E27DC5D}"/>
              </a:ext>
            </a:extLst>
          </p:cNvPr>
          <p:cNvCxnSpPr>
            <a:cxnSpLocks/>
          </p:cNvCxnSpPr>
          <p:nvPr/>
        </p:nvCxnSpPr>
        <p:spPr>
          <a:xfrm>
            <a:off x="5099413" y="2381083"/>
            <a:ext cx="241608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9692797-E931-48A8-B460-D3ECA003BB07}"/>
              </a:ext>
            </a:extLst>
          </p:cNvPr>
          <p:cNvCxnSpPr>
            <a:cxnSpLocks/>
          </p:cNvCxnSpPr>
          <p:nvPr/>
        </p:nvCxnSpPr>
        <p:spPr>
          <a:xfrm>
            <a:off x="1829345" y="2829575"/>
            <a:ext cx="521588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C9C205D-C7C9-4658-83E7-9FDB0DDC55BC}"/>
              </a:ext>
            </a:extLst>
          </p:cNvPr>
          <p:cNvCxnSpPr>
            <a:cxnSpLocks/>
          </p:cNvCxnSpPr>
          <p:nvPr/>
        </p:nvCxnSpPr>
        <p:spPr>
          <a:xfrm>
            <a:off x="1938203" y="4473925"/>
            <a:ext cx="454968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CC6B8B0-1320-438D-986F-53D1E8C09D91}"/>
              </a:ext>
            </a:extLst>
          </p:cNvPr>
          <p:cNvCxnSpPr>
            <a:cxnSpLocks/>
          </p:cNvCxnSpPr>
          <p:nvPr/>
        </p:nvCxnSpPr>
        <p:spPr>
          <a:xfrm>
            <a:off x="2495551" y="5218508"/>
            <a:ext cx="160618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69BF137-44ED-4364-81BD-7C7AC906181B}"/>
              </a:ext>
            </a:extLst>
          </p:cNvPr>
          <p:cNvCxnSpPr>
            <a:cxnSpLocks/>
          </p:cNvCxnSpPr>
          <p:nvPr/>
        </p:nvCxnSpPr>
        <p:spPr>
          <a:xfrm>
            <a:off x="7015544" y="5649583"/>
            <a:ext cx="124889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153A15F2-3031-4DBF-BB3C-F8C4E0DEBCAF}"/>
              </a:ext>
            </a:extLst>
          </p:cNvPr>
          <p:cNvSpPr/>
          <p:nvPr/>
        </p:nvSpPr>
        <p:spPr>
          <a:xfrm>
            <a:off x="9344297" y="2059392"/>
            <a:ext cx="2448106" cy="328714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b="1" dirty="0"/>
              <a:t>삼겹살 공략 </a:t>
            </a:r>
            <a:r>
              <a:rPr lang="en-US" altLang="ko-KR" b="1" dirty="0"/>
              <a:t>(</a:t>
            </a:r>
            <a:r>
              <a:rPr lang="ko-KR" altLang="en-US" b="1" dirty="0"/>
              <a:t>신선식품</a:t>
            </a:r>
            <a:r>
              <a:rPr lang="en-US" altLang="ko-KR" b="1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sz="800" b="1" dirty="0"/>
          </a:p>
          <a:p>
            <a:pPr marL="285750" indent="-285750">
              <a:buFontTx/>
              <a:buChar char="-"/>
            </a:pPr>
            <a:r>
              <a:rPr lang="ko-KR" altLang="en-US" b="1" dirty="0" err="1"/>
              <a:t>밀키트</a:t>
            </a:r>
            <a:r>
              <a:rPr lang="ko-KR" altLang="en-US" b="1" dirty="0"/>
              <a:t> 공략 </a:t>
            </a:r>
            <a:r>
              <a:rPr lang="en-US" altLang="ko-KR" b="1" dirty="0"/>
              <a:t>(</a:t>
            </a:r>
            <a:r>
              <a:rPr lang="ko-KR" altLang="en-US" b="1" dirty="0"/>
              <a:t>가공식품</a:t>
            </a:r>
            <a:r>
              <a:rPr lang="en-US" altLang="ko-KR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02577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3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12082"/>
            <a:ext cx="18485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7) </a:t>
            </a:r>
            <a:r>
              <a:rPr lang="ko-KR" altLang="en-US" dirty="0"/>
              <a:t>호주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338805D-5C14-483D-A190-813D629CF20E}"/>
              </a:ext>
            </a:extLst>
          </p:cNvPr>
          <p:cNvSpPr txBox="1"/>
          <p:nvPr/>
        </p:nvSpPr>
        <p:spPr>
          <a:xfrm>
            <a:off x="9743894" y="6278880"/>
            <a:ext cx="244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ko-KR" altLang="en-US" dirty="0" err="1"/>
              <a:t>농식품</a:t>
            </a:r>
            <a:r>
              <a:rPr lang="ko-KR" altLang="en-US" dirty="0"/>
              <a:t> 수출정보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45F07B-277E-46DF-983E-D5F1D20DB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7" y="2115911"/>
            <a:ext cx="5191125" cy="9715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98B9688-0DD9-4846-90AB-E06052E68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37" y="3526473"/>
            <a:ext cx="8134350" cy="10572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3700E46-F60B-40BC-8EDF-24DB61843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7" y="5095647"/>
            <a:ext cx="7019925" cy="266700"/>
          </a:xfrm>
          <a:prstGeom prst="rect">
            <a:avLst/>
          </a:prstGeom>
        </p:spPr>
      </p:pic>
      <p:sp>
        <p:nvSpPr>
          <p:cNvPr id="19" name="화살표: 갈매기형 수장 18">
            <a:extLst>
              <a:ext uri="{FF2B5EF4-FFF2-40B4-BE49-F238E27FC236}">
                <a16:creationId xmlns:a16="http://schemas.microsoft.com/office/drawing/2014/main" id="{B098E1D4-4E44-4EB7-96E6-3309490B0EA5}"/>
              </a:ext>
            </a:extLst>
          </p:cNvPr>
          <p:cNvSpPr/>
          <p:nvPr/>
        </p:nvSpPr>
        <p:spPr>
          <a:xfrm>
            <a:off x="8621730" y="3161341"/>
            <a:ext cx="151028" cy="1083251"/>
          </a:xfrm>
          <a:prstGeom prst="chevron">
            <a:avLst>
              <a:gd name="adj" fmla="val 79245"/>
            </a:avLst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20" name="화살표: 갈매기형 수장 19">
            <a:extLst>
              <a:ext uri="{FF2B5EF4-FFF2-40B4-BE49-F238E27FC236}">
                <a16:creationId xmlns:a16="http://schemas.microsoft.com/office/drawing/2014/main" id="{0430856F-B441-46AE-8D11-95BC8229F2CA}"/>
              </a:ext>
            </a:extLst>
          </p:cNvPr>
          <p:cNvSpPr/>
          <p:nvPr/>
        </p:nvSpPr>
        <p:spPr>
          <a:xfrm>
            <a:off x="8837928" y="3161341"/>
            <a:ext cx="151028" cy="1083251"/>
          </a:xfrm>
          <a:prstGeom prst="chevron">
            <a:avLst>
              <a:gd name="adj" fmla="val 79245"/>
            </a:avLst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3B7E33A-B9E5-4733-8CC4-814EEA90AE4E}"/>
              </a:ext>
            </a:extLst>
          </p:cNvPr>
          <p:cNvSpPr/>
          <p:nvPr/>
        </p:nvSpPr>
        <p:spPr>
          <a:xfrm>
            <a:off x="9344297" y="2059392"/>
            <a:ext cx="2448106" cy="328714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b="1" dirty="0"/>
              <a:t>온라인 도매업체 공략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sz="800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가공식품</a:t>
            </a:r>
            <a:r>
              <a:rPr lang="en-US" altLang="ko-KR" b="1" dirty="0"/>
              <a:t>?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D69BEA8-03AF-4723-92A5-0577BCE80BBD}"/>
              </a:ext>
            </a:extLst>
          </p:cNvPr>
          <p:cNvCxnSpPr>
            <a:cxnSpLocks/>
          </p:cNvCxnSpPr>
          <p:nvPr/>
        </p:nvCxnSpPr>
        <p:spPr>
          <a:xfrm>
            <a:off x="4293871" y="2829576"/>
            <a:ext cx="134969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3FF1A6E-0E82-4ABD-87A0-BFD3AE4B8BAC}"/>
              </a:ext>
            </a:extLst>
          </p:cNvPr>
          <p:cNvCxnSpPr>
            <a:cxnSpLocks/>
          </p:cNvCxnSpPr>
          <p:nvPr/>
        </p:nvCxnSpPr>
        <p:spPr>
          <a:xfrm>
            <a:off x="518705" y="3073688"/>
            <a:ext cx="35046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CEA4A91-6482-4A06-9BF8-FACB60F345C5}"/>
              </a:ext>
            </a:extLst>
          </p:cNvPr>
          <p:cNvCxnSpPr>
            <a:cxnSpLocks/>
          </p:cNvCxnSpPr>
          <p:nvPr/>
        </p:nvCxnSpPr>
        <p:spPr>
          <a:xfrm>
            <a:off x="2743200" y="4384327"/>
            <a:ext cx="2786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F81F338-9606-471E-8AAA-FEEE14DD1265}"/>
              </a:ext>
            </a:extLst>
          </p:cNvPr>
          <p:cNvCxnSpPr>
            <a:cxnSpLocks/>
          </p:cNvCxnSpPr>
          <p:nvPr/>
        </p:nvCxnSpPr>
        <p:spPr>
          <a:xfrm>
            <a:off x="4824508" y="5326990"/>
            <a:ext cx="228168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2198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12082"/>
            <a:ext cx="29738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니즈의 정의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852091E7-48D0-4E8B-BE61-CE30DA19FF78}"/>
              </a:ext>
            </a:extLst>
          </p:cNvPr>
          <p:cNvSpPr/>
          <p:nvPr/>
        </p:nvSpPr>
        <p:spPr>
          <a:xfrm>
            <a:off x="1811970" y="1987553"/>
            <a:ext cx="2882893" cy="288289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CC48F6E-4E48-460E-994F-2BB6C9DE80DD}"/>
              </a:ext>
            </a:extLst>
          </p:cNvPr>
          <p:cNvSpPr/>
          <p:nvPr/>
        </p:nvSpPr>
        <p:spPr>
          <a:xfrm>
            <a:off x="7497137" y="1992060"/>
            <a:ext cx="2882893" cy="288289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634EC12-0DEA-40A6-88E9-AB7A2D63BCC5}"/>
              </a:ext>
            </a:extLst>
          </p:cNvPr>
          <p:cNvGrpSpPr/>
          <p:nvPr/>
        </p:nvGrpSpPr>
        <p:grpSpPr>
          <a:xfrm>
            <a:off x="2804415" y="5265993"/>
            <a:ext cx="898003" cy="526508"/>
            <a:chOff x="2564074" y="4140200"/>
            <a:chExt cx="898003" cy="526508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CB264237-C9A6-4C97-B3C4-8077D9440218}"/>
                </a:ext>
              </a:extLst>
            </p:cNvPr>
            <p:cNvCxnSpPr/>
            <p:nvPr/>
          </p:nvCxnSpPr>
          <p:spPr>
            <a:xfrm>
              <a:off x="2726831" y="4140200"/>
              <a:ext cx="57248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48B66BA-4D53-4900-B60A-895014343D51}"/>
                </a:ext>
              </a:extLst>
            </p:cNvPr>
            <p:cNvSpPr txBox="1"/>
            <p:nvPr/>
          </p:nvSpPr>
          <p:spPr>
            <a:xfrm>
              <a:off x="2564074" y="4235821"/>
              <a:ext cx="89800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2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Needs</a:t>
              </a:r>
              <a:endParaRPr lang="ko-KR" altLang="en-US" sz="2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BDFA307-BDB5-4D8F-8D53-45C49395AF51}"/>
              </a:ext>
            </a:extLst>
          </p:cNvPr>
          <p:cNvGrpSpPr/>
          <p:nvPr/>
        </p:nvGrpSpPr>
        <p:grpSpPr>
          <a:xfrm>
            <a:off x="8551330" y="5265993"/>
            <a:ext cx="774506" cy="526508"/>
            <a:chOff x="2625823" y="4140200"/>
            <a:chExt cx="774506" cy="526508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EE573D3-76FC-4462-A60B-74CD96779328}"/>
                </a:ext>
              </a:extLst>
            </p:cNvPr>
            <p:cNvCxnSpPr/>
            <p:nvPr/>
          </p:nvCxnSpPr>
          <p:spPr>
            <a:xfrm>
              <a:off x="2726831" y="4140200"/>
              <a:ext cx="57248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54B9DFA-7203-4B7A-852B-FDE108CEC648}"/>
                </a:ext>
              </a:extLst>
            </p:cNvPr>
            <p:cNvSpPr txBox="1"/>
            <p:nvPr/>
          </p:nvSpPr>
          <p:spPr>
            <a:xfrm>
              <a:off x="2625823" y="4235821"/>
              <a:ext cx="77450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2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Want</a:t>
              </a:r>
              <a:endParaRPr lang="ko-KR" altLang="en-US" sz="2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6" name="그래픽 5" descr="크리스탈 단색으로 채워진">
            <a:extLst>
              <a:ext uri="{FF2B5EF4-FFF2-40B4-BE49-F238E27FC236}">
                <a16:creationId xmlns:a16="http://schemas.microsoft.com/office/drawing/2014/main" id="{6FBF19B9-B0BA-4642-8445-40417DB47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9137" y="2747553"/>
            <a:ext cx="1362892" cy="1362892"/>
          </a:xfrm>
          <a:prstGeom prst="rect">
            <a:avLst/>
          </a:prstGeom>
        </p:spPr>
      </p:pic>
      <p:pic>
        <p:nvPicPr>
          <p:cNvPr id="8" name="그래픽 7" descr="누수 수도꼭지 단색으로 채워진">
            <a:extLst>
              <a:ext uri="{FF2B5EF4-FFF2-40B4-BE49-F238E27FC236}">
                <a16:creationId xmlns:a16="http://schemas.microsoft.com/office/drawing/2014/main" id="{320CBBD2-A941-4B28-93DF-2C728A45B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9971" y="2747554"/>
            <a:ext cx="1362892" cy="136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27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당신의 세상을 잇습니다, itda(잇다)">
            <a:extLst>
              <a:ext uri="{FF2B5EF4-FFF2-40B4-BE49-F238E27FC236}">
                <a16:creationId xmlns:a16="http://schemas.microsoft.com/office/drawing/2014/main" id="{7B39DA72-17D0-4AF0-8ABC-D0F799C7A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4968DAD-1161-4EA0-A870-E84248A051FA}"/>
              </a:ext>
            </a:extLst>
          </p:cNvPr>
          <p:cNvSpPr/>
          <p:nvPr/>
        </p:nvSpPr>
        <p:spPr>
          <a:xfrm>
            <a:off x="506514" y="586817"/>
            <a:ext cx="4866674" cy="2234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6956AF-DF93-444B-8ED6-0B097D9CD1EF}"/>
              </a:ext>
            </a:extLst>
          </p:cNvPr>
          <p:cNvSpPr txBox="1"/>
          <p:nvPr/>
        </p:nvSpPr>
        <p:spPr>
          <a:xfrm>
            <a:off x="691186" y="827034"/>
            <a:ext cx="3733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+mj-ea"/>
                <a:ea typeface="+mj-ea"/>
              </a:rPr>
              <a:t>#3-2</a:t>
            </a:r>
          </a:p>
          <a:p>
            <a:r>
              <a:rPr lang="ko-KR" altLang="en-US" sz="3600" b="1" dirty="0">
                <a:solidFill>
                  <a:schemeClr val="bg1"/>
                </a:solidFill>
                <a:latin typeface="+mj-ea"/>
                <a:ea typeface="+mj-ea"/>
              </a:rPr>
              <a:t>결론 </a:t>
            </a:r>
          </a:p>
        </p:txBody>
      </p:sp>
    </p:spTree>
    <p:extLst>
      <p:ext uri="{BB962C8B-B14F-4D97-AF65-F5344CB8AC3E}">
        <p14:creationId xmlns:p14="http://schemas.microsoft.com/office/powerpoint/2010/main" val="1713235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20607BF-00F1-4D5C-B7DF-6687885AE049}"/>
              </a:ext>
            </a:extLst>
          </p:cNvPr>
          <p:cNvSpPr/>
          <p:nvPr/>
        </p:nvSpPr>
        <p:spPr>
          <a:xfrm>
            <a:off x="2995749" y="4994334"/>
            <a:ext cx="8732940" cy="108198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12082"/>
            <a:ext cx="29738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선택과 집중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B729311-163D-4837-A617-74452081E14A}"/>
              </a:ext>
            </a:extLst>
          </p:cNvPr>
          <p:cNvGrpSpPr/>
          <p:nvPr/>
        </p:nvGrpSpPr>
        <p:grpSpPr>
          <a:xfrm>
            <a:off x="2995749" y="3043350"/>
            <a:ext cx="8732940" cy="1368352"/>
            <a:chOff x="1218690" y="2140319"/>
            <a:chExt cx="13511349" cy="2422951"/>
          </a:xfrm>
        </p:grpSpPr>
        <p:sp>
          <p:nvSpPr>
            <p:cNvPr id="13" name="사각형: 잘린 대각선 방향 모서리 12">
              <a:extLst>
                <a:ext uri="{FF2B5EF4-FFF2-40B4-BE49-F238E27FC236}">
                  <a16:creationId xmlns:a16="http://schemas.microsoft.com/office/drawing/2014/main" id="{3AE5D60B-B09B-452F-93AE-012B1735915F}"/>
                </a:ext>
              </a:extLst>
            </p:cNvPr>
            <p:cNvSpPr/>
            <p:nvPr/>
          </p:nvSpPr>
          <p:spPr>
            <a:xfrm>
              <a:off x="1218690" y="2647399"/>
              <a:ext cx="2865120" cy="1915871"/>
            </a:xfrm>
            <a:prstGeom prst="snip2Diag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/>
                <a:t>건강</a:t>
              </a:r>
              <a:r>
                <a:rPr lang="en-US" altLang="ko-KR" sz="2000" b="1" dirty="0"/>
                <a:t>, </a:t>
              </a:r>
              <a:r>
                <a:rPr lang="ko-KR" altLang="en-US" sz="2000" b="1" dirty="0"/>
                <a:t>안전</a:t>
              </a:r>
            </a:p>
          </p:txBody>
        </p:sp>
        <p:sp>
          <p:nvSpPr>
            <p:cNvPr id="14" name="사각형: 잘린 대각선 방향 모서리 13">
              <a:extLst>
                <a:ext uri="{FF2B5EF4-FFF2-40B4-BE49-F238E27FC236}">
                  <a16:creationId xmlns:a16="http://schemas.microsoft.com/office/drawing/2014/main" id="{2A4D729F-B5A0-45CA-BBB3-6FA24EF77F86}"/>
                </a:ext>
              </a:extLst>
            </p:cNvPr>
            <p:cNvSpPr/>
            <p:nvPr/>
          </p:nvSpPr>
          <p:spPr>
            <a:xfrm>
              <a:off x="4767433" y="2641956"/>
              <a:ext cx="2865120" cy="1915871"/>
            </a:xfrm>
            <a:prstGeom prst="snip2Diag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/>
                <a:t>먹기 편리함</a:t>
              </a:r>
              <a:r>
                <a:rPr lang="en-US" altLang="ko-KR" sz="2000" b="1" dirty="0"/>
                <a:t>, </a:t>
              </a:r>
            </a:p>
            <a:p>
              <a:pPr algn="ctr"/>
              <a:r>
                <a:rPr lang="ko-KR" altLang="en-US" sz="2000" b="1" dirty="0"/>
                <a:t>구매 용의함</a:t>
              </a:r>
            </a:p>
          </p:txBody>
        </p:sp>
        <p:sp>
          <p:nvSpPr>
            <p:cNvPr id="15" name="사각형: 잘린 대각선 방향 모서리 14">
              <a:extLst>
                <a:ext uri="{FF2B5EF4-FFF2-40B4-BE49-F238E27FC236}">
                  <a16:creationId xmlns:a16="http://schemas.microsoft.com/office/drawing/2014/main" id="{4926CC32-1664-4104-B778-A048268DF4E0}"/>
                </a:ext>
              </a:extLst>
            </p:cNvPr>
            <p:cNvSpPr/>
            <p:nvPr/>
          </p:nvSpPr>
          <p:spPr>
            <a:xfrm>
              <a:off x="8316176" y="2641955"/>
              <a:ext cx="2865120" cy="1915871"/>
            </a:xfrm>
            <a:prstGeom prst="snip2Diag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/>
                <a:t>싼 가격</a:t>
              </a:r>
              <a:r>
                <a:rPr lang="en-US" altLang="ko-KR" sz="2000" b="1" dirty="0"/>
                <a:t>,</a:t>
              </a:r>
            </a:p>
            <a:p>
              <a:pPr algn="ctr"/>
              <a:r>
                <a:rPr lang="ko-KR" altLang="en-US" sz="2000" b="1" dirty="0"/>
                <a:t>맛</a:t>
              </a:r>
              <a:endParaRPr lang="en-US" altLang="ko-KR" sz="2000" b="1" dirty="0"/>
            </a:p>
          </p:txBody>
        </p:sp>
        <p:sp>
          <p:nvSpPr>
            <p:cNvPr id="16" name="순서도: 다른 페이지 연결선 15">
              <a:extLst>
                <a:ext uri="{FF2B5EF4-FFF2-40B4-BE49-F238E27FC236}">
                  <a16:creationId xmlns:a16="http://schemas.microsoft.com/office/drawing/2014/main" id="{F36937C7-D0B7-4482-A6BA-E4492B92BD12}"/>
                </a:ext>
              </a:extLst>
            </p:cNvPr>
            <p:cNvSpPr/>
            <p:nvPr/>
          </p:nvSpPr>
          <p:spPr>
            <a:xfrm>
              <a:off x="2258855" y="2140321"/>
              <a:ext cx="740228" cy="635725"/>
            </a:xfrm>
            <a:prstGeom prst="flowChartOffpageConnector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FF0000"/>
                  </a:solidFill>
                </a:rPr>
                <a:t>1</a:t>
              </a:r>
              <a:endParaRPr lang="ko-KR" alt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순서도: 다른 페이지 연결선 16">
              <a:extLst>
                <a:ext uri="{FF2B5EF4-FFF2-40B4-BE49-F238E27FC236}">
                  <a16:creationId xmlns:a16="http://schemas.microsoft.com/office/drawing/2014/main" id="{335C314A-4B8C-4112-AA85-B5CFAFEE2FBE}"/>
                </a:ext>
              </a:extLst>
            </p:cNvPr>
            <p:cNvSpPr/>
            <p:nvPr/>
          </p:nvSpPr>
          <p:spPr>
            <a:xfrm>
              <a:off x="5725886" y="2140320"/>
              <a:ext cx="740228" cy="635725"/>
            </a:xfrm>
            <a:prstGeom prst="flowChartOffpageConnector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FF0000"/>
                  </a:solidFill>
                </a:rPr>
                <a:t>2</a:t>
              </a:r>
              <a:endParaRPr lang="ko-KR" alt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18" name="순서도: 다른 페이지 연결선 17">
              <a:extLst>
                <a:ext uri="{FF2B5EF4-FFF2-40B4-BE49-F238E27FC236}">
                  <a16:creationId xmlns:a16="http://schemas.microsoft.com/office/drawing/2014/main" id="{365526E8-7D80-4B89-B77A-79AB9C171973}"/>
                </a:ext>
              </a:extLst>
            </p:cNvPr>
            <p:cNvSpPr/>
            <p:nvPr/>
          </p:nvSpPr>
          <p:spPr>
            <a:xfrm>
              <a:off x="9274629" y="2140319"/>
              <a:ext cx="740228" cy="635725"/>
            </a:xfrm>
            <a:prstGeom prst="flowChartOffpageConnector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FF0000"/>
                  </a:solidFill>
                </a:rPr>
                <a:t>3</a:t>
              </a:r>
              <a:endParaRPr lang="ko-KR" alt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19" name="사각형: 잘린 대각선 방향 모서리 18">
              <a:extLst>
                <a:ext uri="{FF2B5EF4-FFF2-40B4-BE49-F238E27FC236}">
                  <a16:creationId xmlns:a16="http://schemas.microsoft.com/office/drawing/2014/main" id="{16E03F68-6F30-4A03-BC0C-442901D95D17}"/>
                </a:ext>
              </a:extLst>
            </p:cNvPr>
            <p:cNvSpPr/>
            <p:nvPr/>
          </p:nvSpPr>
          <p:spPr>
            <a:xfrm>
              <a:off x="11864919" y="2641955"/>
              <a:ext cx="2865120" cy="1915871"/>
            </a:xfrm>
            <a:prstGeom prst="snip2Diag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/>
                <a:t>신뢰성</a:t>
              </a:r>
              <a:endParaRPr lang="en-US" altLang="ko-KR" sz="2000" b="1" dirty="0"/>
            </a:p>
            <a:p>
              <a:pPr algn="ctr"/>
              <a:r>
                <a:rPr lang="en-US" altLang="ko-KR" sz="2000" b="1" dirty="0"/>
                <a:t>(</a:t>
              </a:r>
              <a:r>
                <a:rPr lang="ko-KR" altLang="en-US" sz="2000" b="1" dirty="0"/>
                <a:t>브랜드</a:t>
              </a:r>
              <a:r>
                <a:rPr lang="en-US" altLang="ko-KR" sz="2000" b="1" dirty="0"/>
                <a:t>)</a:t>
              </a:r>
            </a:p>
          </p:txBody>
        </p:sp>
        <p:sp>
          <p:nvSpPr>
            <p:cNvPr id="20" name="순서도: 다른 페이지 연결선 19">
              <a:extLst>
                <a:ext uri="{FF2B5EF4-FFF2-40B4-BE49-F238E27FC236}">
                  <a16:creationId xmlns:a16="http://schemas.microsoft.com/office/drawing/2014/main" id="{314E2865-8A13-42C8-9CFD-4023957EF065}"/>
                </a:ext>
              </a:extLst>
            </p:cNvPr>
            <p:cNvSpPr/>
            <p:nvPr/>
          </p:nvSpPr>
          <p:spPr>
            <a:xfrm>
              <a:off x="12823372" y="2140319"/>
              <a:ext cx="740228" cy="635725"/>
            </a:xfrm>
            <a:prstGeom prst="flowChartOffpageConnector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FF0000"/>
                  </a:solidFill>
                </a:rPr>
                <a:t>4</a:t>
              </a:r>
              <a:endParaRPr lang="ko-KR" altLang="en-US" sz="2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448DFA5F-4A84-4CDA-A2E1-BC4A94B83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883" y="69668"/>
            <a:ext cx="3775823" cy="3775823"/>
          </a:xfrm>
          <a:prstGeom prst="rect">
            <a:avLst/>
          </a:prstGeom>
        </p:spPr>
      </p:pic>
      <p:sp>
        <p:nvSpPr>
          <p:cNvPr id="2" name="순서도: 카드 1">
            <a:extLst>
              <a:ext uri="{FF2B5EF4-FFF2-40B4-BE49-F238E27FC236}">
                <a16:creationId xmlns:a16="http://schemas.microsoft.com/office/drawing/2014/main" id="{09062199-61CC-4587-8F92-B4F17FCDE848}"/>
              </a:ext>
            </a:extLst>
          </p:cNvPr>
          <p:cNvSpPr/>
          <p:nvPr/>
        </p:nvSpPr>
        <p:spPr>
          <a:xfrm>
            <a:off x="571519" y="3326647"/>
            <a:ext cx="1525794" cy="1081978"/>
          </a:xfrm>
          <a:prstGeom prst="flowChartPunchedCar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n w="12700">
                  <a:noFill/>
                </a:ln>
              </a:rPr>
              <a:t>소비자</a:t>
            </a:r>
          </a:p>
        </p:txBody>
      </p:sp>
      <p:sp>
        <p:nvSpPr>
          <p:cNvPr id="22" name="순서도: 카드 21">
            <a:extLst>
              <a:ext uri="{FF2B5EF4-FFF2-40B4-BE49-F238E27FC236}">
                <a16:creationId xmlns:a16="http://schemas.microsoft.com/office/drawing/2014/main" id="{E6747297-A39F-4FC3-8D9C-A087D57828C4}"/>
              </a:ext>
            </a:extLst>
          </p:cNvPr>
          <p:cNvSpPr/>
          <p:nvPr/>
        </p:nvSpPr>
        <p:spPr>
          <a:xfrm>
            <a:off x="571519" y="4994338"/>
            <a:ext cx="1525794" cy="1081978"/>
          </a:xfrm>
          <a:prstGeom prst="flowChartPunchedCar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n w="12700">
                  <a:noFill/>
                </a:ln>
              </a:rPr>
              <a:t>유통업체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539C5D-6E94-443F-AF88-508686B0C984}"/>
              </a:ext>
            </a:extLst>
          </p:cNvPr>
          <p:cNvSpPr txBox="1"/>
          <p:nvPr/>
        </p:nvSpPr>
        <p:spPr>
          <a:xfrm>
            <a:off x="2995749" y="5242936"/>
            <a:ext cx="8732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국가에 따라 상이 </a:t>
            </a:r>
            <a:r>
              <a:rPr lang="en-US" altLang="ko-KR" sz="3200" b="1" dirty="0">
                <a:solidFill>
                  <a:schemeClr val="bg1"/>
                </a:solidFill>
              </a:rPr>
              <a:t>-&gt; </a:t>
            </a:r>
            <a:r>
              <a:rPr lang="ko-KR" altLang="en-US" sz="3200" b="1" dirty="0">
                <a:solidFill>
                  <a:schemeClr val="bg1"/>
                </a:solidFill>
              </a:rPr>
              <a:t>맞춤 접근</a:t>
            </a:r>
          </a:p>
        </p:txBody>
      </p:sp>
      <p:sp>
        <p:nvSpPr>
          <p:cNvPr id="23" name="사각형: 잘린 대각선 방향 모서리 22">
            <a:extLst>
              <a:ext uri="{FF2B5EF4-FFF2-40B4-BE49-F238E27FC236}">
                <a16:creationId xmlns:a16="http://schemas.microsoft.com/office/drawing/2014/main" id="{7C23C4EC-D28F-4E8A-B73B-3208A9AFB62B}"/>
              </a:ext>
            </a:extLst>
          </p:cNvPr>
          <p:cNvSpPr/>
          <p:nvPr/>
        </p:nvSpPr>
        <p:spPr>
          <a:xfrm>
            <a:off x="7583146" y="3322316"/>
            <a:ext cx="1851845" cy="1081981"/>
          </a:xfrm>
          <a:prstGeom prst="snip2Diag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조금 비싸도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고품질 맛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2391882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7890276-709A-48C9-B213-907F710B1E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E266CA-2035-4FE3-825A-5BB0EEF6DBEF}"/>
              </a:ext>
            </a:extLst>
          </p:cNvPr>
          <p:cNvSpPr txBox="1"/>
          <p:nvPr/>
        </p:nvSpPr>
        <p:spPr>
          <a:xfrm>
            <a:off x="1597204" y="1185091"/>
            <a:ext cx="89975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spc="-150" dirty="0">
                <a:solidFill>
                  <a:schemeClr val="bg2">
                    <a:lumMod val="25000"/>
                  </a:schemeClr>
                </a:solidFill>
                <a:latin typeface="Amasis MT Pro" panose="020B0604020202020204" pitchFamily="18" charset="0"/>
                <a:ea typeface="+mj-ea"/>
              </a:rPr>
              <a:t>“At the Heart of Food and Service”</a:t>
            </a:r>
            <a:endParaRPr lang="ko-KR" altLang="en-US" sz="4400" b="1" spc="-150" dirty="0">
              <a:solidFill>
                <a:schemeClr val="bg2">
                  <a:lumMod val="25000"/>
                </a:schemeClr>
              </a:solidFill>
              <a:latin typeface="Amasis MT Pro" panose="020B0604020202020204" pitchFamily="18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63540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99084D1-A908-4EEA-9009-685A1CADF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63F429A-A815-47F3-957B-71B8E193FCF6}"/>
              </a:ext>
            </a:extLst>
          </p:cNvPr>
          <p:cNvGrpSpPr/>
          <p:nvPr/>
        </p:nvGrpSpPr>
        <p:grpSpPr>
          <a:xfrm>
            <a:off x="3565451" y="2405321"/>
            <a:ext cx="5061098" cy="2047358"/>
            <a:chOff x="3565451" y="2405321"/>
            <a:chExt cx="5061098" cy="204735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85B5717-EC7D-4532-9EA0-C6DEA3C7D479}"/>
                </a:ext>
              </a:extLst>
            </p:cNvPr>
            <p:cNvSpPr/>
            <p:nvPr/>
          </p:nvSpPr>
          <p:spPr>
            <a:xfrm>
              <a:off x="3565451" y="2405321"/>
              <a:ext cx="5061098" cy="20473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8D38E2-9E50-443A-873E-41D668A89244}"/>
                </a:ext>
              </a:extLst>
            </p:cNvPr>
            <p:cNvSpPr txBox="1"/>
            <p:nvPr/>
          </p:nvSpPr>
          <p:spPr>
            <a:xfrm>
              <a:off x="4625085" y="3075057"/>
              <a:ext cx="29418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b="1" spc="300" dirty="0">
                  <a:solidFill>
                    <a:schemeClr val="bg1"/>
                  </a:solidFill>
                  <a:latin typeface="+mj-ea"/>
                  <a:ea typeface="+mj-ea"/>
                </a:rPr>
                <a:t>감사합니다</a:t>
              </a:r>
            </a:p>
          </p:txBody>
        </p:sp>
      </p:grpSp>
      <p:pic>
        <p:nvPicPr>
          <p:cNvPr id="6" name="그래픽 5">
            <a:extLst>
              <a:ext uri="{FF2B5EF4-FFF2-40B4-BE49-F238E27FC236}">
                <a16:creationId xmlns:a16="http://schemas.microsoft.com/office/drawing/2014/main" id="{FFA13E40-C792-4CA2-931D-B563D05A5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56732" y="6032296"/>
            <a:ext cx="1302398" cy="49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90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12082"/>
            <a:ext cx="57631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산업에서의 니즈의 정의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852091E7-48D0-4E8B-BE61-CE30DA19FF78}"/>
              </a:ext>
            </a:extLst>
          </p:cNvPr>
          <p:cNvSpPr/>
          <p:nvPr/>
        </p:nvSpPr>
        <p:spPr>
          <a:xfrm>
            <a:off x="1811970" y="1987553"/>
            <a:ext cx="2882893" cy="288289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CC48F6E-4E48-460E-994F-2BB6C9DE80DD}"/>
              </a:ext>
            </a:extLst>
          </p:cNvPr>
          <p:cNvSpPr/>
          <p:nvPr/>
        </p:nvSpPr>
        <p:spPr>
          <a:xfrm>
            <a:off x="7497137" y="1992060"/>
            <a:ext cx="2882893" cy="288289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634EC12-0DEA-40A6-88E9-AB7A2D63BCC5}"/>
              </a:ext>
            </a:extLst>
          </p:cNvPr>
          <p:cNvGrpSpPr/>
          <p:nvPr/>
        </p:nvGrpSpPr>
        <p:grpSpPr>
          <a:xfrm>
            <a:off x="2804415" y="5265993"/>
            <a:ext cx="898003" cy="526508"/>
            <a:chOff x="2564074" y="4140200"/>
            <a:chExt cx="898003" cy="526508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CB264237-C9A6-4C97-B3C4-8077D9440218}"/>
                </a:ext>
              </a:extLst>
            </p:cNvPr>
            <p:cNvCxnSpPr/>
            <p:nvPr/>
          </p:nvCxnSpPr>
          <p:spPr>
            <a:xfrm>
              <a:off x="2726831" y="4140200"/>
              <a:ext cx="57248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48B66BA-4D53-4900-B60A-895014343D51}"/>
                </a:ext>
              </a:extLst>
            </p:cNvPr>
            <p:cNvSpPr txBox="1"/>
            <p:nvPr/>
          </p:nvSpPr>
          <p:spPr>
            <a:xfrm>
              <a:off x="2564074" y="4235821"/>
              <a:ext cx="89800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2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Needs</a:t>
              </a:r>
              <a:endParaRPr lang="ko-KR" altLang="en-US" sz="2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BDFA307-BDB5-4D8F-8D53-45C49395AF51}"/>
              </a:ext>
            </a:extLst>
          </p:cNvPr>
          <p:cNvGrpSpPr/>
          <p:nvPr/>
        </p:nvGrpSpPr>
        <p:grpSpPr>
          <a:xfrm>
            <a:off x="8551330" y="5265993"/>
            <a:ext cx="774506" cy="526508"/>
            <a:chOff x="2625823" y="4140200"/>
            <a:chExt cx="774506" cy="526508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EE573D3-76FC-4462-A60B-74CD96779328}"/>
                </a:ext>
              </a:extLst>
            </p:cNvPr>
            <p:cNvCxnSpPr/>
            <p:nvPr/>
          </p:nvCxnSpPr>
          <p:spPr>
            <a:xfrm>
              <a:off x="2726831" y="4140200"/>
              <a:ext cx="57248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54B9DFA-7203-4B7A-852B-FDE108CEC648}"/>
                </a:ext>
              </a:extLst>
            </p:cNvPr>
            <p:cNvSpPr txBox="1"/>
            <p:nvPr/>
          </p:nvSpPr>
          <p:spPr>
            <a:xfrm>
              <a:off x="2625823" y="4235821"/>
              <a:ext cx="77450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2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Want</a:t>
              </a:r>
              <a:endParaRPr lang="ko-KR" altLang="en-US" sz="2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028E037-0904-47CF-8B47-55A3D6843347}"/>
              </a:ext>
            </a:extLst>
          </p:cNvPr>
          <p:cNvSpPr txBox="1"/>
          <p:nvPr/>
        </p:nvSpPr>
        <p:spPr>
          <a:xfrm>
            <a:off x="2314406" y="2963841"/>
            <a:ext cx="18780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Reason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D159D7-D0FF-4547-89BE-5B835B9DB5AD}"/>
              </a:ext>
            </a:extLst>
          </p:cNvPr>
          <p:cNvSpPr txBox="1"/>
          <p:nvPr/>
        </p:nvSpPr>
        <p:spPr>
          <a:xfrm>
            <a:off x="8066439" y="2975476"/>
            <a:ext cx="18101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Option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27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12082"/>
            <a:ext cx="95750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산업에서의 니즈의 정의</a:t>
            </a:r>
            <a:r>
              <a:rPr lang="en-US" altLang="ko-KR" dirty="0"/>
              <a:t> ex) </a:t>
            </a:r>
            <a:r>
              <a:rPr lang="ko-KR" altLang="en-US" dirty="0"/>
              <a:t>자동차 구매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852091E7-48D0-4E8B-BE61-CE30DA19FF78}"/>
              </a:ext>
            </a:extLst>
          </p:cNvPr>
          <p:cNvSpPr/>
          <p:nvPr/>
        </p:nvSpPr>
        <p:spPr>
          <a:xfrm>
            <a:off x="1811970" y="1987553"/>
            <a:ext cx="2882893" cy="288289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CC48F6E-4E48-460E-994F-2BB6C9DE80DD}"/>
              </a:ext>
            </a:extLst>
          </p:cNvPr>
          <p:cNvSpPr/>
          <p:nvPr/>
        </p:nvSpPr>
        <p:spPr>
          <a:xfrm>
            <a:off x="7497137" y="1992060"/>
            <a:ext cx="2882893" cy="288289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634EC12-0DEA-40A6-88E9-AB7A2D63BCC5}"/>
              </a:ext>
            </a:extLst>
          </p:cNvPr>
          <p:cNvGrpSpPr/>
          <p:nvPr/>
        </p:nvGrpSpPr>
        <p:grpSpPr>
          <a:xfrm>
            <a:off x="2804415" y="5265993"/>
            <a:ext cx="898003" cy="526508"/>
            <a:chOff x="2564074" y="4140200"/>
            <a:chExt cx="898003" cy="526508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CB264237-C9A6-4C97-B3C4-8077D9440218}"/>
                </a:ext>
              </a:extLst>
            </p:cNvPr>
            <p:cNvCxnSpPr/>
            <p:nvPr/>
          </p:nvCxnSpPr>
          <p:spPr>
            <a:xfrm>
              <a:off x="2726831" y="4140200"/>
              <a:ext cx="57248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48B66BA-4D53-4900-B60A-895014343D51}"/>
                </a:ext>
              </a:extLst>
            </p:cNvPr>
            <p:cNvSpPr txBox="1"/>
            <p:nvPr/>
          </p:nvSpPr>
          <p:spPr>
            <a:xfrm>
              <a:off x="2564074" y="4235821"/>
              <a:ext cx="89800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2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Needs</a:t>
              </a:r>
              <a:endParaRPr lang="ko-KR" altLang="en-US" sz="2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BDFA307-BDB5-4D8F-8D53-45C49395AF51}"/>
              </a:ext>
            </a:extLst>
          </p:cNvPr>
          <p:cNvGrpSpPr/>
          <p:nvPr/>
        </p:nvGrpSpPr>
        <p:grpSpPr>
          <a:xfrm>
            <a:off x="8551330" y="5265993"/>
            <a:ext cx="774506" cy="526508"/>
            <a:chOff x="2625823" y="4140200"/>
            <a:chExt cx="774506" cy="526508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EE573D3-76FC-4462-A60B-74CD96779328}"/>
                </a:ext>
              </a:extLst>
            </p:cNvPr>
            <p:cNvCxnSpPr/>
            <p:nvPr/>
          </p:nvCxnSpPr>
          <p:spPr>
            <a:xfrm>
              <a:off x="2726831" y="4140200"/>
              <a:ext cx="57248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54B9DFA-7203-4B7A-852B-FDE108CEC648}"/>
                </a:ext>
              </a:extLst>
            </p:cNvPr>
            <p:cNvSpPr txBox="1"/>
            <p:nvPr/>
          </p:nvSpPr>
          <p:spPr>
            <a:xfrm>
              <a:off x="2625823" y="4235821"/>
              <a:ext cx="77450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2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Want</a:t>
              </a:r>
              <a:endParaRPr lang="ko-KR" altLang="en-US" sz="2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028E037-0904-47CF-8B47-55A3D6843347}"/>
              </a:ext>
            </a:extLst>
          </p:cNvPr>
          <p:cNvSpPr txBox="1"/>
          <p:nvPr/>
        </p:nvSpPr>
        <p:spPr>
          <a:xfrm>
            <a:off x="2314406" y="2963841"/>
            <a:ext cx="18780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Reason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D159D7-D0FF-4547-89BE-5B835B9DB5AD}"/>
              </a:ext>
            </a:extLst>
          </p:cNvPr>
          <p:cNvSpPr txBox="1"/>
          <p:nvPr/>
        </p:nvSpPr>
        <p:spPr>
          <a:xfrm>
            <a:off x="8066439" y="2975476"/>
            <a:ext cx="18101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Option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F457B8-36D5-4335-B97F-0F1EF9F72C9A}"/>
              </a:ext>
            </a:extLst>
          </p:cNvPr>
          <p:cNvSpPr txBox="1"/>
          <p:nvPr/>
        </p:nvSpPr>
        <p:spPr>
          <a:xfrm>
            <a:off x="5725771" y="1765317"/>
            <a:ext cx="7104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가격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CDA918-5F67-4583-A2E1-6969DE0135E0}"/>
              </a:ext>
            </a:extLst>
          </p:cNvPr>
          <p:cNvSpPr txBox="1"/>
          <p:nvPr/>
        </p:nvSpPr>
        <p:spPr>
          <a:xfrm>
            <a:off x="5614300" y="2349933"/>
            <a:ext cx="973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승차감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CBF146-4DFD-47F9-9860-D31986EFE4DF}"/>
              </a:ext>
            </a:extLst>
          </p:cNvPr>
          <p:cNvSpPr txBox="1"/>
          <p:nvPr/>
        </p:nvSpPr>
        <p:spPr>
          <a:xfrm>
            <a:off x="5584410" y="2933220"/>
            <a:ext cx="973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디자인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78D356-51D5-4324-A0B7-9DDC304D2795}"/>
              </a:ext>
            </a:extLst>
          </p:cNvPr>
          <p:cNvSpPr txBox="1"/>
          <p:nvPr/>
        </p:nvSpPr>
        <p:spPr>
          <a:xfrm>
            <a:off x="5740774" y="3517838"/>
            <a:ext cx="7104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연비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3BF134-BC66-4970-9060-809F3297D27E}"/>
              </a:ext>
            </a:extLst>
          </p:cNvPr>
          <p:cNvSpPr txBox="1"/>
          <p:nvPr/>
        </p:nvSpPr>
        <p:spPr>
          <a:xfrm>
            <a:off x="5712823" y="4102456"/>
            <a:ext cx="7104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성능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7A300A-FFE8-4098-8D46-93FB84419AE9}"/>
              </a:ext>
            </a:extLst>
          </p:cNvPr>
          <p:cNvSpPr txBox="1"/>
          <p:nvPr/>
        </p:nvSpPr>
        <p:spPr>
          <a:xfrm>
            <a:off x="5585229" y="4687074"/>
            <a:ext cx="973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브랜드</a:t>
            </a:r>
          </a:p>
        </p:txBody>
      </p:sp>
    </p:spTree>
    <p:extLst>
      <p:ext uri="{BB962C8B-B14F-4D97-AF65-F5344CB8AC3E}">
        <p14:creationId xmlns:p14="http://schemas.microsoft.com/office/powerpoint/2010/main" val="1785990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12082"/>
            <a:ext cx="95750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산업에서의 니즈의 정의</a:t>
            </a:r>
            <a:r>
              <a:rPr lang="en-US" altLang="ko-KR" dirty="0"/>
              <a:t> ex) </a:t>
            </a:r>
            <a:r>
              <a:rPr lang="ko-KR" altLang="en-US" dirty="0"/>
              <a:t>자동차 구매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852091E7-48D0-4E8B-BE61-CE30DA19FF78}"/>
              </a:ext>
            </a:extLst>
          </p:cNvPr>
          <p:cNvSpPr/>
          <p:nvPr/>
        </p:nvSpPr>
        <p:spPr>
          <a:xfrm>
            <a:off x="1811970" y="1987553"/>
            <a:ext cx="2882893" cy="288289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CC48F6E-4E48-460E-994F-2BB6C9DE80DD}"/>
              </a:ext>
            </a:extLst>
          </p:cNvPr>
          <p:cNvSpPr/>
          <p:nvPr/>
        </p:nvSpPr>
        <p:spPr>
          <a:xfrm>
            <a:off x="7497137" y="1992060"/>
            <a:ext cx="2882893" cy="288289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634EC12-0DEA-40A6-88E9-AB7A2D63BCC5}"/>
              </a:ext>
            </a:extLst>
          </p:cNvPr>
          <p:cNvGrpSpPr/>
          <p:nvPr/>
        </p:nvGrpSpPr>
        <p:grpSpPr>
          <a:xfrm>
            <a:off x="2804415" y="5265993"/>
            <a:ext cx="898003" cy="526508"/>
            <a:chOff x="2564074" y="4140200"/>
            <a:chExt cx="898003" cy="526508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CB264237-C9A6-4C97-B3C4-8077D9440218}"/>
                </a:ext>
              </a:extLst>
            </p:cNvPr>
            <p:cNvCxnSpPr/>
            <p:nvPr/>
          </p:nvCxnSpPr>
          <p:spPr>
            <a:xfrm>
              <a:off x="2726831" y="4140200"/>
              <a:ext cx="57248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48B66BA-4D53-4900-B60A-895014343D51}"/>
                </a:ext>
              </a:extLst>
            </p:cNvPr>
            <p:cNvSpPr txBox="1"/>
            <p:nvPr/>
          </p:nvSpPr>
          <p:spPr>
            <a:xfrm>
              <a:off x="2564074" y="4235821"/>
              <a:ext cx="89800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2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Needs</a:t>
              </a:r>
              <a:endParaRPr lang="ko-KR" altLang="en-US" sz="2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BDFA307-BDB5-4D8F-8D53-45C49395AF51}"/>
              </a:ext>
            </a:extLst>
          </p:cNvPr>
          <p:cNvGrpSpPr/>
          <p:nvPr/>
        </p:nvGrpSpPr>
        <p:grpSpPr>
          <a:xfrm>
            <a:off x="8551330" y="5265993"/>
            <a:ext cx="774506" cy="526508"/>
            <a:chOff x="2625823" y="4140200"/>
            <a:chExt cx="774506" cy="526508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EE573D3-76FC-4462-A60B-74CD96779328}"/>
                </a:ext>
              </a:extLst>
            </p:cNvPr>
            <p:cNvCxnSpPr/>
            <p:nvPr/>
          </p:nvCxnSpPr>
          <p:spPr>
            <a:xfrm>
              <a:off x="2726831" y="4140200"/>
              <a:ext cx="57248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54B9DFA-7203-4B7A-852B-FDE108CEC648}"/>
                </a:ext>
              </a:extLst>
            </p:cNvPr>
            <p:cNvSpPr txBox="1"/>
            <p:nvPr/>
          </p:nvSpPr>
          <p:spPr>
            <a:xfrm>
              <a:off x="2625823" y="4235821"/>
              <a:ext cx="77450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2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Want</a:t>
              </a:r>
              <a:endParaRPr lang="ko-KR" altLang="en-US" sz="2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028E037-0904-47CF-8B47-55A3D6843347}"/>
              </a:ext>
            </a:extLst>
          </p:cNvPr>
          <p:cNvSpPr txBox="1"/>
          <p:nvPr/>
        </p:nvSpPr>
        <p:spPr>
          <a:xfrm>
            <a:off x="2314406" y="2963841"/>
            <a:ext cx="18780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Reason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D159D7-D0FF-4547-89BE-5B835B9DB5AD}"/>
              </a:ext>
            </a:extLst>
          </p:cNvPr>
          <p:cNvSpPr txBox="1"/>
          <p:nvPr/>
        </p:nvSpPr>
        <p:spPr>
          <a:xfrm>
            <a:off x="8066439" y="2975476"/>
            <a:ext cx="18101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Option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F457B8-36D5-4335-B97F-0F1EF9F72C9A}"/>
              </a:ext>
            </a:extLst>
          </p:cNvPr>
          <p:cNvSpPr txBox="1"/>
          <p:nvPr/>
        </p:nvSpPr>
        <p:spPr>
          <a:xfrm>
            <a:off x="4694857" y="3213555"/>
            <a:ext cx="7104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가격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CDA918-5F67-4583-A2E1-6969DE0135E0}"/>
              </a:ext>
            </a:extLst>
          </p:cNvPr>
          <p:cNvSpPr txBox="1"/>
          <p:nvPr/>
        </p:nvSpPr>
        <p:spPr>
          <a:xfrm>
            <a:off x="6492827" y="2349268"/>
            <a:ext cx="973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승차감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CBF146-4DFD-47F9-9860-D31986EFE4DF}"/>
              </a:ext>
            </a:extLst>
          </p:cNvPr>
          <p:cNvSpPr txBox="1"/>
          <p:nvPr/>
        </p:nvSpPr>
        <p:spPr>
          <a:xfrm>
            <a:off x="6462937" y="2932555"/>
            <a:ext cx="973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디자인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78D356-51D5-4324-A0B7-9DDC304D2795}"/>
              </a:ext>
            </a:extLst>
          </p:cNvPr>
          <p:cNvSpPr txBox="1"/>
          <p:nvPr/>
        </p:nvSpPr>
        <p:spPr>
          <a:xfrm>
            <a:off x="6619301" y="3517173"/>
            <a:ext cx="7104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연비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3BF134-BC66-4970-9060-809F3297D27E}"/>
              </a:ext>
            </a:extLst>
          </p:cNvPr>
          <p:cNvSpPr txBox="1"/>
          <p:nvPr/>
        </p:nvSpPr>
        <p:spPr>
          <a:xfrm>
            <a:off x="6591350" y="4101791"/>
            <a:ext cx="7104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성능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7A300A-FFE8-4098-8D46-93FB84419AE9}"/>
              </a:ext>
            </a:extLst>
          </p:cNvPr>
          <p:cNvSpPr txBox="1"/>
          <p:nvPr/>
        </p:nvSpPr>
        <p:spPr>
          <a:xfrm>
            <a:off x="6463756" y="4686409"/>
            <a:ext cx="973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브랜드</a:t>
            </a:r>
          </a:p>
        </p:txBody>
      </p:sp>
      <p:pic>
        <p:nvPicPr>
          <p:cNvPr id="5" name="그래픽 4" descr="남성 사무직 근로자 단색으로 채워진">
            <a:extLst>
              <a:ext uri="{FF2B5EF4-FFF2-40B4-BE49-F238E27FC236}">
                <a16:creationId xmlns:a16="http://schemas.microsoft.com/office/drawing/2014/main" id="{B8AE9F1E-C21D-4991-A216-51FB5F96E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6310" y="5270361"/>
            <a:ext cx="1506584" cy="150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30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12082"/>
            <a:ext cx="95750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산업에서의 니즈의 정의</a:t>
            </a:r>
            <a:r>
              <a:rPr lang="en-US" altLang="ko-KR" dirty="0"/>
              <a:t> ex) </a:t>
            </a:r>
            <a:r>
              <a:rPr lang="ko-KR" altLang="en-US" dirty="0"/>
              <a:t>자동차 구매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852091E7-48D0-4E8B-BE61-CE30DA19FF78}"/>
              </a:ext>
            </a:extLst>
          </p:cNvPr>
          <p:cNvSpPr/>
          <p:nvPr/>
        </p:nvSpPr>
        <p:spPr>
          <a:xfrm>
            <a:off x="1811970" y="1987553"/>
            <a:ext cx="2882893" cy="288289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CC48F6E-4E48-460E-994F-2BB6C9DE80DD}"/>
              </a:ext>
            </a:extLst>
          </p:cNvPr>
          <p:cNvSpPr/>
          <p:nvPr/>
        </p:nvSpPr>
        <p:spPr>
          <a:xfrm>
            <a:off x="7497137" y="1992060"/>
            <a:ext cx="2882893" cy="288289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634EC12-0DEA-40A6-88E9-AB7A2D63BCC5}"/>
              </a:ext>
            </a:extLst>
          </p:cNvPr>
          <p:cNvGrpSpPr/>
          <p:nvPr/>
        </p:nvGrpSpPr>
        <p:grpSpPr>
          <a:xfrm>
            <a:off x="2804415" y="5265993"/>
            <a:ext cx="898003" cy="526508"/>
            <a:chOff x="2564074" y="4140200"/>
            <a:chExt cx="898003" cy="526508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CB264237-C9A6-4C97-B3C4-8077D9440218}"/>
                </a:ext>
              </a:extLst>
            </p:cNvPr>
            <p:cNvCxnSpPr/>
            <p:nvPr/>
          </p:nvCxnSpPr>
          <p:spPr>
            <a:xfrm>
              <a:off x="2726831" y="4140200"/>
              <a:ext cx="57248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48B66BA-4D53-4900-B60A-895014343D51}"/>
                </a:ext>
              </a:extLst>
            </p:cNvPr>
            <p:cNvSpPr txBox="1"/>
            <p:nvPr/>
          </p:nvSpPr>
          <p:spPr>
            <a:xfrm>
              <a:off x="2564074" y="4235821"/>
              <a:ext cx="89800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2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Needs</a:t>
              </a:r>
              <a:endParaRPr lang="ko-KR" altLang="en-US" sz="2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BDFA307-BDB5-4D8F-8D53-45C49395AF51}"/>
              </a:ext>
            </a:extLst>
          </p:cNvPr>
          <p:cNvGrpSpPr/>
          <p:nvPr/>
        </p:nvGrpSpPr>
        <p:grpSpPr>
          <a:xfrm>
            <a:off x="8551330" y="5265993"/>
            <a:ext cx="774506" cy="526508"/>
            <a:chOff x="2625823" y="4140200"/>
            <a:chExt cx="774506" cy="526508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EE573D3-76FC-4462-A60B-74CD96779328}"/>
                </a:ext>
              </a:extLst>
            </p:cNvPr>
            <p:cNvCxnSpPr/>
            <p:nvPr/>
          </p:nvCxnSpPr>
          <p:spPr>
            <a:xfrm>
              <a:off x="2726831" y="4140200"/>
              <a:ext cx="57248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54B9DFA-7203-4B7A-852B-FDE108CEC648}"/>
                </a:ext>
              </a:extLst>
            </p:cNvPr>
            <p:cNvSpPr txBox="1"/>
            <p:nvPr/>
          </p:nvSpPr>
          <p:spPr>
            <a:xfrm>
              <a:off x="2625823" y="4235821"/>
              <a:ext cx="77450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2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Want</a:t>
              </a:r>
              <a:endParaRPr lang="ko-KR" altLang="en-US" sz="2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028E037-0904-47CF-8B47-55A3D6843347}"/>
              </a:ext>
            </a:extLst>
          </p:cNvPr>
          <p:cNvSpPr txBox="1"/>
          <p:nvPr/>
        </p:nvSpPr>
        <p:spPr>
          <a:xfrm>
            <a:off x="2314406" y="2963841"/>
            <a:ext cx="18780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Reason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D159D7-D0FF-4547-89BE-5B835B9DB5AD}"/>
              </a:ext>
            </a:extLst>
          </p:cNvPr>
          <p:cNvSpPr txBox="1"/>
          <p:nvPr/>
        </p:nvSpPr>
        <p:spPr>
          <a:xfrm>
            <a:off x="8066439" y="2975476"/>
            <a:ext cx="18101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Option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F457B8-36D5-4335-B97F-0F1EF9F72C9A}"/>
              </a:ext>
            </a:extLst>
          </p:cNvPr>
          <p:cNvSpPr txBox="1"/>
          <p:nvPr/>
        </p:nvSpPr>
        <p:spPr>
          <a:xfrm>
            <a:off x="6643759" y="2963841"/>
            <a:ext cx="7104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가격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CDA918-5F67-4583-A2E1-6969DE0135E0}"/>
              </a:ext>
            </a:extLst>
          </p:cNvPr>
          <p:cNvSpPr txBox="1"/>
          <p:nvPr/>
        </p:nvSpPr>
        <p:spPr>
          <a:xfrm>
            <a:off x="4708700" y="2400665"/>
            <a:ext cx="973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승차감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CBF146-4DFD-47F9-9860-D31986EFE4DF}"/>
              </a:ext>
            </a:extLst>
          </p:cNvPr>
          <p:cNvSpPr txBox="1"/>
          <p:nvPr/>
        </p:nvSpPr>
        <p:spPr>
          <a:xfrm>
            <a:off x="4678810" y="2983952"/>
            <a:ext cx="973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디자인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78D356-51D5-4324-A0B7-9DDC304D2795}"/>
              </a:ext>
            </a:extLst>
          </p:cNvPr>
          <p:cNvSpPr txBox="1"/>
          <p:nvPr/>
        </p:nvSpPr>
        <p:spPr>
          <a:xfrm>
            <a:off x="6638431" y="3529473"/>
            <a:ext cx="7104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연비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3BF134-BC66-4970-9060-809F3297D27E}"/>
              </a:ext>
            </a:extLst>
          </p:cNvPr>
          <p:cNvSpPr txBox="1"/>
          <p:nvPr/>
        </p:nvSpPr>
        <p:spPr>
          <a:xfrm>
            <a:off x="4806404" y="3591345"/>
            <a:ext cx="7104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성능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7A300A-FFE8-4098-8D46-93FB84419AE9}"/>
              </a:ext>
            </a:extLst>
          </p:cNvPr>
          <p:cNvSpPr txBox="1"/>
          <p:nvPr/>
        </p:nvSpPr>
        <p:spPr>
          <a:xfrm>
            <a:off x="4678810" y="4175963"/>
            <a:ext cx="973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브랜드</a:t>
            </a:r>
          </a:p>
        </p:txBody>
      </p:sp>
      <p:pic>
        <p:nvPicPr>
          <p:cNvPr id="26" name="그래픽 25" descr="여성 사무직 근로자 단색으로 채워진">
            <a:extLst>
              <a:ext uri="{FF2B5EF4-FFF2-40B4-BE49-F238E27FC236}">
                <a16:creationId xmlns:a16="http://schemas.microsoft.com/office/drawing/2014/main" id="{5DDF8D67-D25C-40FC-AC88-DC64F0AFC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2564" y="5322152"/>
            <a:ext cx="1446871" cy="144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08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20GREENGRAY">
      <a:dk1>
        <a:sysClr val="windowText" lastClr="000000"/>
      </a:dk1>
      <a:lt1>
        <a:sysClr val="window" lastClr="FFFFFF"/>
      </a:lt1>
      <a:dk2>
        <a:srgbClr val="A5A5A5"/>
      </a:dk2>
      <a:lt2>
        <a:srgbClr val="E7E6E6"/>
      </a:lt2>
      <a:accent1>
        <a:srgbClr val="34AF27"/>
      </a:accent1>
      <a:accent2>
        <a:srgbClr val="5D7F60"/>
      </a:accent2>
      <a:accent3>
        <a:srgbClr val="E8C7A0"/>
      </a:accent3>
      <a:accent4>
        <a:srgbClr val="9299A2"/>
      </a:accent4>
      <a:accent5>
        <a:srgbClr val="C8BDB4"/>
      </a:accent5>
      <a:accent6>
        <a:srgbClr val="7F766A"/>
      </a:accent6>
      <a:hlink>
        <a:srgbClr val="262626"/>
      </a:hlink>
      <a:folHlink>
        <a:srgbClr val="262626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2117</TotalTime>
  <Words>907</Words>
  <Application>Microsoft Office PowerPoint</Application>
  <PresentationFormat>와이드스크린</PresentationFormat>
  <Paragraphs>354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1" baseType="lpstr">
      <vt:lpstr>나눔스퀘어 Bold</vt:lpstr>
      <vt:lpstr>나눔스퀘어 Light</vt:lpstr>
      <vt:lpstr>맑은 고딕</vt:lpstr>
      <vt:lpstr>Amasis MT Pro</vt:lpstr>
      <vt:lpstr>Arial</vt:lpstr>
      <vt:lpstr>Arial Nova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최성민</cp:lastModifiedBy>
  <cp:revision>98</cp:revision>
  <dcterms:created xsi:type="dcterms:W3CDTF">2020-04-13T00:08:17Z</dcterms:created>
  <dcterms:modified xsi:type="dcterms:W3CDTF">2021-07-02T07:45:58Z</dcterms:modified>
</cp:coreProperties>
</file>